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70" r:id="rId5"/>
    <p:sldId id="271" r:id="rId6"/>
    <p:sldId id="273" r:id="rId7"/>
    <p:sldId id="274" r:id="rId8"/>
    <p:sldId id="275" r:id="rId9"/>
    <p:sldId id="276" r:id="rId10"/>
    <p:sldId id="277" r:id="rId11"/>
    <p:sldId id="278" r:id="rId12"/>
    <p:sldId id="280" r:id="rId13"/>
    <p:sldId id="281" r:id="rId14"/>
    <p:sldId id="282" r:id="rId15"/>
    <p:sldId id="279" r:id="rId16"/>
    <p:sldId id="283" r:id="rId17"/>
    <p:sldId id="259" r:id="rId18"/>
    <p:sldId id="260" r:id="rId19"/>
    <p:sldId id="261" r:id="rId20"/>
    <p:sldId id="265" r:id="rId21"/>
    <p:sldId id="262" r:id="rId22"/>
    <p:sldId id="263" r:id="rId23"/>
    <p:sldId id="264" r:id="rId24"/>
    <p:sldId id="266" r:id="rId25"/>
    <p:sldId id="267" r:id="rId26"/>
    <p:sldId id="269" r:id="rId27"/>
    <p:sldId id="268" r:id="rId28"/>
    <p:sldId id="27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6EE6-E7B2-4678-87A5-5FD8F23AA261}" type="datetimeFigureOut">
              <a:rPr lang="en-AU" smtClean="0"/>
              <a:pPr/>
              <a:t>20/05/2019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1D73C-ED53-4095-AF40-CB048F4365CD}" type="slidenum">
              <a:rPr lang="en-AU" smtClean="0"/>
              <a:pPr/>
              <a:t>‹#›</a:t>
            </a:fld>
            <a:endParaRPr lang="en-AU"/>
          </a:p>
        </p:txBody>
      </p:sp>
    </p:spTree>
    <p:extLst>
      <p:ext uri="{BB962C8B-B14F-4D97-AF65-F5344CB8AC3E}">
        <p14:creationId xmlns:p14="http://schemas.microsoft.com/office/powerpoint/2010/main" val="386471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AU" sz="1200" dirty="0">
                <a:solidFill>
                  <a:srgbClr val="FF0000"/>
                </a:solidFill>
              </a:rPr>
              <a:t>Maybe their stories</a:t>
            </a:r>
          </a:p>
          <a:p>
            <a:pPr>
              <a:buNone/>
            </a:pPr>
            <a:r>
              <a:rPr lang="en-AU" sz="1200" dirty="0">
                <a:solidFill>
                  <a:srgbClr val="FF0000"/>
                </a:solidFill>
              </a:rPr>
              <a:t>Maybe a story or two about being LG in church </a:t>
            </a:r>
            <a:r>
              <a:rPr lang="en-AU" sz="1200" dirty="0" err="1">
                <a:solidFill>
                  <a:srgbClr val="FF0000"/>
                </a:solidFill>
              </a:rPr>
              <a:t>Steff</a:t>
            </a:r>
            <a:r>
              <a:rPr lang="en-AU" sz="1200" dirty="0">
                <a:solidFill>
                  <a:srgbClr val="FF0000"/>
                </a:solidFill>
              </a:rPr>
              <a:t> and Peter</a:t>
            </a:r>
            <a:endParaRPr lang="en-AU" dirty="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ABA1D73C-ED53-4095-AF40-CB048F4365CD}" type="slidenum">
              <a:rPr lang="en-AU" smtClean="0"/>
              <a:pPr/>
              <a:t>3</a:t>
            </a:fld>
            <a:endParaRPr lang="en-AU"/>
          </a:p>
        </p:txBody>
      </p:sp>
    </p:spTree>
    <p:extLst>
      <p:ext uri="{BB962C8B-B14F-4D97-AF65-F5344CB8AC3E}">
        <p14:creationId xmlns:p14="http://schemas.microsoft.com/office/powerpoint/2010/main" val="376452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19E3EF4-20DC-4DD0-A219-459156B0A3CC}" type="datetimeFigureOut">
              <a:rPr lang="en-AU" smtClean="0"/>
              <a:pPr/>
              <a:t>20/05/2019</a:t>
            </a:fld>
            <a:endParaRPr lang="en-AU"/>
          </a:p>
        </p:txBody>
      </p:sp>
      <p:sp>
        <p:nvSpPr>
          <p:cNvPr id="19" name="Footer Placeholder 18"/>
          <p:cNvSpPr>
            <a:spLocks noGrp="1"/>
          </p:cNvSpPr>
          <p:nvPr>
            <p:ph type="ftr" sz="quarter" idx="11"/>
          </p:nvPr>
        </p:nvSpPr>
        <p:spPr/>
        <p:txBody>
          <a:bodyPr/>
          <a:lstStyle/>
          <a:p>
            <a:endParaRPr lang="en-AU"/>
          </a:p>
        </p:txBody>
      </p:sp>
      <p:sp>
        <p:nvSpPr>
          <p:cNvPr id="27" name="Slide Number Placeholder 26"/>
          <p:cNvSpPr>
            <a:spLocks noGrp="1"/>
          </p:cNvSpPr>
          <p:nvPr>
            <p:ph type="sldNum" sz="quarter" idx="12"/>
          </p:nvPr>
        </p:nvSpPr>
        <p:spPr/>
        <p:txBody>
          <a:bodyPr/>
          <a:lstStyle/>
          <a:p>
            <a:fld id="{F95673A4-9BF8-4F59-8A26-7E0C8A10102D}"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9E3EF4-20DC-4DD0-A219-459156B0A3CC}" type="datetimeFigureOut">
              <a:rPr lang="en-AU" smtClean="0"/>
              <a:pPr/>
              <a:t>20/05/2019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5673A4-9BF8-4F59-8A26-7E0C8A10102D}"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9E3EF4-20DC-4DD0-A219-459156B0A3CC}" type="datetimeFigureOut">
              <a:rPr lang="en-AU" smtClean="0"/>
              <a:pPr/>
              <a:t>20/05/2019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5673A4-9BF8-4F59-8A26-7E0C8A10102D}"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9E3EF4-20DC-4DD0-A219-459156B0A3CC}" type="datetimeFigureOut">
              <a:rPr lang="en-AU" smtClean="0"/>
              <a:pPr/>
              <a:t>20/05/2019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5673A4-9BF8-4F59-8A26-7E0C8A10102D}"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19E3EF4-20DC-4DD0-A219-459156B0A3CC}" type="datetimeFigureOut">
              <a:rPr lang="en-AU" smtClean="0"/>
              <a:pPr/>
              <a:t>20/05/2019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5673A4-9BF8-4F59-8A26-7E0C8A10102D}"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19E3EF4-20DC-4DD0-A219-459156B0A3CC}" type="datetimeFigureOut">
              <a:rPr lang="en-AU" smtClean="0"/>
              <a:pPr/>
              <a:t>20/05/2019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5673A4-9BF8-4F59-8A26-7E0C8A10102D}"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19E3EF4-20DC-4DD0-A219-459156B0A3CC}" type="datetimeFigureOut">
              <a:rPr lang="en-AU" smtClean="0"/>
              <a:pPr/>
              <a:t>20/05/2019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95673A4-9BF8-4F59-8A26-7E0C8A10102D}"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19E3EF4-20DC-4DD0-A219-459156B0A3CC}" type="datetimeFigureOut">
              <a:rPr lang="en-AU" smtClean="0"/>
              <a:pPr/>
              <a:t>20/05/2019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95673A4-9BF8-4F59-8A26-7E0C8A10102D}"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E3EF4-20DC-4DD0-A219-459156B0A3CC}" type="datetimeFigureOut">
              <a:rPr lang="en-AU" smtClean="0"/>
              <a:pPr/>
              <a:t>20/05/2019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95673A4-9BF8-4F59-8A26-7E0C8A10102D}"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19E3EF4-20DC-4DD0-A219-459156B0A3CC}" type="datetimeFigureOut">
              <a:rPr lang="en-AU" smtClean="0"/>
              <a:pPr/>
              <a:t>20/05/2019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5673A4-9BF8-4F59-8A26-7E0C8A10102D}"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19E3EF4-20DC-4DD0-A219-459156B0A3CC}" type="datetimeFigureOut">
              <a:rPr lang="en-AU" smtClean="0"/>
              <a:pPr/>
              <a:t>20/05/2019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077200" y="6356350"/>
            <a:ext cx="609600" cy="365125"/>
          </a:xfrm>
        </p:spPr>
        <p:txBody>
          <a:bodyPr/>
          <a:lstStyle/>
          <a:p>
            <a:fld id="{F95673A4-9BF8-4F59-8A26-7E0C8A10102D}" type="slidenum">
              <a:rPr lang="en-AU" smtClean="0"/>
              <a:pPr/>
              <a:t>‹#›</a:t>
            </a:fld>
            <a:endParaRPr lang="en-A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19E3EF4-20DC-4DD0-A219-459156B0A3CC}" type="datetimeFigureOut">
              <a:rPr lang="en-AU" smtClean="0"/>
              <a:pPr/>
              <a:t>20/05/2019</a:t>
            </a:fld>
            <a:endParaRPr lang="en-A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95673A4-9BF8-4F59-8A26-7E0C8A10102D}" type="slidenum">
              <a:rPr lang="en-AU" smtClean="0"/>
              <a:pPr/>
              <a:t>‹#›</a:t>
            </a:fld>
            <a:endParaRPr lang="en-A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851648" cy="3528392"/>
          </a:xfrm>
        </p:spPr>
        <p:txBody>
          <a:bodyPr>
            <a:normAutofit/>
          </a:bodyPr>
          <a:lstStyle/>
          <a:p>
            <a:pPr algn="ctr"/>
            <a:r>
              <a:rPr lang="en-AU" sz="6600" dirty="0"/>
              <a:t>Valuing LGBTIQA+ </a:t>
            </a:r>
            <a:br>
              <a:rPr lang="en-AU" sz="6600" dirty="0"/>
            </a:br>
            <a:r>
              <a:rPr lang="en-AU" sz="6600" dirty="0"/>
              <a:t>people. </a:t>
            </a:r>
            <a:r>
              <a:rPr lang="en-AU" dirty="0"/>
              <a:t/>
            </a:r>
            <a:br>
              <a:rPr lang="en-AU" dirty="0"/>
            </a:br>
            <a:r>
              <a:rPr lang="en-AU" dirty="0"/>
              <a:t>How can we include all?</a:t>
            </a:r>
          </a:p>
        </p:txBody>
      </p:sp>
      <p:sp>
        <p:nvSpPr>
          <p:cNvPr id="3" name="Subtitle 2"/>
          <p:cNvSpPr>
            <a:spLocks noGrp="1"/>
          </p:cNvSpPr>
          <p:nvPr>
            <p:ph type="subTitle" idx="1"/>
          </p:nvPr>
        </p:nvSpPr>
        <p:spPr>
          <a:xfrm>
            <a:off x="533400" y="4293096"/>
            <a:ext cx="7854696" cy="1584176"/>
          </a:xfrm>
        </p:spPr>
        <p:txBody>
          <a:bodyPr>
            <a:normAutofit fontScale="92500" lnSpcReduction="10000"/>
          </a:bodyPr>
          <a:lstStyle/>
          <a:p>
            <a:pPr algn="l"/>
            <a:r>
              <a:rPr lang="en-AU" dirty="0" err="1"/>
              <a:t>Steff</a:t>
            </a:r>
            <a:r>
              <a:rPr lang="en-AU" dirty="0"/>
              <a:t> Fenton, Co-chair, Equal Voices, Sydney. Ecumenical advocacy for LGBT people.</a:t>
            </a:r>
          </a:p>
          <a:p>
            <a:pPr algn="l"/>
            <a:r>
              <a:rPr lang="en-AU" dirty="0"/>
              <a:t>Peter Maher, Sydney Catholic priest, 25 years LGBT Pastoral care , member of Equal Voices.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normAutofit/>
          </a:bodyPr>
          <a:lstStyle/>
          <a:p>
            <a:r>
              <a:rPr lang="en-US" b="1" dirty="0"/>
              <a:t>Why should we care?</a:t>
            </a:r>
            <a:endParaRPr lang="en-AU" b="1" dirty="0"/>
          </a:p>
        </p:txBody>
      </p:sp>
      <p:sp>
        <p:nvSpPr>
          <p:cNvPr id="3" name="Content Placeholder 2"/>
          <p:cNvSpPr>
            <a:spLocks noGrp="1"/>
          </p:cNvSpPr>
          <p:nvPr>
            <p:ph idx="1"/>
          </p:nvPr>
        </p:nvSpPr>
        <p:spPr/>
        <p:txBody>
          <a:bodyPr>
            <a:normAutofit fontScale="92500" lnSpcReduction="20000"/>
          </a:bodyPr>
          <a:lstStyle/>
          <a:p>
            <a:pPr>
              <a:buNone/>
            </a:pPr>
            <a:r>
              <a:rPr lang="en-US" dirty="0"/>
              <a:t>For decades many but not all LGBTIQA+ people have been treated as: </a:t>
            </a:r>
            <a:endParaRPr lang="en-AU" dirty="0"/>
          </a:p>
          <a:p>
            <a:pPr lvl="0"/>
            <a:r>
              <a:rPr lang="en-US" dirty="0"/>
              <a:t>An issue to ignore</a:t>
            </a:r>
            <a:endParaRPr lang="en-AU" dirty="0"/>
          </a:p>
          <a:p>
            <a:pPr lvl="0"/>
            <a:r>
              <a:rPr lang="en-US" dirty="0"/>
              <a:t>A problem to solve</a:t>
            </a:r>
            <a:endParaRPr lang="en-AU" dirty="0"/>
          </a:p>
          <a:p>
            <a:pPr lvl="0"/>
            <a:r>
              <a:rPr lang="en-US" dirty="0"/>
              <a:t>A threat to fight</a:t>
            </a:r>
            <a:endParaRPr lang="en-AU" dirty="0"/>
          </a:p>
          <a:p>
            <a:pPr lvl="0"/>
            <a:r>
              <a:rPr lang="en-US" dirty="0"/>
              <a:t>A danger to exclude</a:t>
            </a:r>
            <a:endParaRPr lang="en-AU" dirty="0"/>
          </a:p>
          <a:p>
            <a:pPr lvl="0"/>
            <a:r>
              <a:rPr lang="en-US" dirty="0"/>
              <a:t>A person to preach at</a:t>
            </a:r>
            <a:endParaRPr lang="en-AU" dirty="0"/>
          </a:p>
          <a:p>
            <a:pPr lvl="0"/>
            <a:r>
              <a:rPr lang="en-US" dirty="0"/>
              <a:t>Embarrassment to hide</a:t>
            </a:r>
            <a:endParaRPr lang="en-AU" dirty="0"/>
          </a:p>
          <a:p>
            <a:endParaRPr lang="en-AU" dirty="0"/>
          </a:p>
          <a:p>
            <a:pPr>
              <a:buNone/>
            </a:pPr>
            <a:r>
              <a:rPr lang="en-US" dirty="0"/>
              <a:t>Treating LGBTIQA+ people or anyone else in these denigrating ways does not </a:t>
            </a:r>
            <a:r>
              <a:rPr lang="en-US" dirty="0" err="1"/>
              <a:t>honour</a:t>
            </a:r>
            <a:r>
              <a:rPr lang="en-US" dirty="0"/>
              <a:t> one's humanity and does not reflect God’s love. </a:t>
            </a:r>
            <a:endParaRPr lang="en-AU" dirty="0"/>
          </a:p>
          <a:p>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txBody>
          <a:bodyPr>
            <a:normAutofit fontScale="90000"/>
          </a:bodyPr>
          <a:lstStyle/>
          <a:p>
            <a:r>
              <a:rPr lang="en-AU" b="1" dirty="0"/>
              <a:t>Spiritual and Psychological Damage</a:t>
            </a:r>
          </a:p>
        </p:txBody>
      </p:sp>
      <p:sp>
        <p:nvSpPr>
          <p:cNvPr id="3" name="Content Placeholder 2"/>
          <p:cNvSpPr>
            <a:spLocks noGrp="1"/>
          </p:cNvSpPr>
          <p:nvPr>
            <p:ph idx="1"/>
          </p:nvPr>
        </p:nvSpPr>
        <p:spPr/>
        <p:txBody>
          <a:bodyPr>
            <a:normAutofit/>
          </a:bodyPr>
          <a:lstStyle/>
          <a:p>
            <a:pPr>
              <a:buNone/>
            </a:pPr>
            <a:r>
              <a:rPr lang="en-US" dirty="0"/>
              <a:t>There has been much </a:t>
            </a:r>
            <a:br>
              <a:rPr lang="en-US" dirty="0"/>
            </a:br>
            <a:r>
              <a:rPr lang="en-US" dirty="0"/>
              <a:t>emotional and </a:t>
            </a:r>
            <a:br>
              <a:rPr lang="en-US" dirty="0"/>
            </a:br>
            <a:r>
              <a:rPr lang="en-US" dirty="0"/>
              <a:t>spiritual harm </a:t>
            </a:r>
            <a:br>
              <a:rPr lang="en-US" dirty="0"/>
            </a:br>
            <a:r>
              <a:rPr lang="en-US" dirty="0"/>
              <a:t>caused to LGBTIQA </a:t>
            </a:r>
            <a:br>
              <a:rPr lang="en-US" dirty="0"/>
            </a:br>
            <a:r>
              <a:rPr lang="en-US" dirty="0"/>
              <a:t>people by bullying</a:t>
            </a:r>
            <a:br>
              <a:rPr lang="en-US" dirty="0"/>
            </a:br>
            <a:r>
              <a:rPr lang="en-US" dirty="0"/>
              <a:t>and discrimination. </a:t>
            </a:r>
          </a:p>
          <a:p>
            <a:pPr>
              <a:buNone/>
            </a:pPr>
            <a:r>
              <a:rPr lang="en-US" dirty="0"/>
              <a:t>Many have left the </a:t>
            </a:r>
            <a:br>
              <a:rPr lang="en-US" dirty="0"/>
            </a:br>
            <a:r>
              <a:rPr lang="en-US" dirty="0"/>
              <a:t>church. </a:t>
            </a:r>
            <a:endParaRPr lang="en-AU" dirty="0"/>
          </a:p>
        </p:txBody>
      </p:sp>
      <p:pic>
        <p:nvPicPr>
          <p:cNvPr id="4" name="Picture 3" descr="Impacts1-1.jpg"/>
          <p:cNvPicPr>
            <a:picLocks noChangeAspect="1"/>
          </p:cNvPicPr>
          <p:nvPr/>
        </p:nvPicPr>
        <p:blipFill>
          <a:blip r:embed="rId2" cstate="print"/>
          <a:stretch>
            <a:fillRect/>
          </a:stretch>
        </p:blipFill>
        <p:spPr>
          <a:xfrm>
            <a:off x="3815408" y="1268760"/>
            <a:ext cx="5328592" cy="53285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sychologicalDistress-1.jpg"/>
          <p:cNvPicPr>
            <a:picLocks noGrp="1" noChangeAspect="1"/>
          </p:cNvPicPr>
          <p:nvPr>
            <p:ph idx="1"/>
          </p:nvPr>
        </p:nvPicPr>
        <p:blipFill>
          <a:blip r:embed="rId2" cstate="print"/>
          <a:stretch>
            <a:fillRect/>
          </a:stretch>
        </p:blipFill>
        <p:spPr>
          <a:xfrm>
            <a:off x="1043608" y="476672"/>
            <a:ext cx="6663252" cy="620713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uicideAttempts-1.jpg"/>
          <p:cNvPicPr>
            <a:picLocks noGrp="1" noChangeAspect="1"/>
          </p:cNvPicPr>
          <p:nvPr>
            <p:ph idx="1"/>
          </p:nvPr>
        </p:nvPicPr>
        <p:blipFill>
          <a:blip r:embed="rId2" cstate="print"/>
          <a:stretch>
            <a:fillRect/>
          </a:stretch>
        </p:blipFill>
        <p:spPr>
          <a:xfrm>
            <a:off x="1331640" y="404665"/>
            <a:ext cx="6079230" cy="645333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pacts2.jpg"/>
          <p:cNvPicPr>
            <a:picLocks noGrp="1" noChangeAspect="1"/>
          </p:cNvPicPr>
          <p:nvPr>
            <p:ph idx="1"/>
          </p:nvPr>
        </p:nvPicPr>
        <p:blipFill>
          <a:blip r:embed="rId2" cstate="print"/>
          <a:stretch>
            <a:fillRect/>
          </a:stretch>
        </p:blipFill>
        <p:spPr>
          <a:xfrm>
            <a:off x="1043608" y="396479"/>
            <a:ext cx="6461521" cy="646152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Are we compromising the Gospel through Acceptance?</a:t>
            </a:r>
            <a:endParaRPr lang="en-AU" b="1" dirty="0"/>
          </a:p>
        </p:txBody>
      </p:sp>
      <p:sp>
        <p:nvSpPr>
          <p:cNvPr id="3" name="Content Placeholder 2"/>
          <p:cNvSpPr>
            <a:spLocks noGrp="1"/>
          </p:cNvSpPr>
          <p:nvPr>
            <p:ph idx="1"/>
          </p:nvPr>
        </p:nvSpPr>
        <p:spPr/>
        <p:txBody>
          <a:bodyPr>
            <a:normAutofit/>
          </a:bodyPr>
          <a:lstStyle/>
          <a:p>
            <a:pPr>
              <a:buNone/>
            </a:pPr>
            <a:r>
              <a:rPr lang="en-US" dirty="0"/>
              <a:t>Biblical truth and unconditional love</a:t>
            </a:r>
            <a:endParaRPr lang="en-AU" dirty="0"/>
          </a:p>
          <a:p>
            <a:pPr>
              <a:buNone/>
            </a:pPr>
            <a:r>
              <a:rPr lang="en-US" dirty="0"/>
              <a:t>1 Corinthians 13:4-8.</a:t>
            </a:r>
            <a:endParaRPr lang="en-AU" dirty="0"/>
          </a:p>
          <a:p>
            <a:pPr>
              <a:buNone/>
            </a:pPr>
            <a:r>
              <a:rPr lang="en-US" dirty="0"/>
              <a:t>Love is patient; love is kind; love is not envious or boastful or arrogant or rude. It does not insist on its own way; it is not irritable or resentful;</a:t>
            </a:r>
            <a:r>
              <a:rPr lang="en-US" baseline="30000" dirty="0"/>
              <a:t> </a:t>
            </a:r>
            <a:r>
              <a:rPr lang="en-US" dirty="0"/>
              <a:t>it does not rejoice in wrongdoing, but rejoices in the truth. It bears all things, believes all things, hopes all things, endures all things.</a:t>
            </a:r>
            <a:endParaRPr lang="en-AU" dirty="0"/>
          </a:p>
          <a:p>
            <a:pPr>
              <a:buNone/>
            </a:pPr>
            <a:r>
              <a:rPr lang="en-US" dirty="0"/>
              <a:t>Love never ends.</a:t>
            </a:r>
            <a:endParaRPr lang="en-AU" dirty="0"/>
          </a:p>
          <a:p>
            <a:pPr>
              <a:buNone/>
            </a:pPr>
            <a:endParaRPr lang="en-AU" dirty="0"/>
          </a:p>
          <a:p>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866360"/>
          </a:xfrm>
        </p:spPr>
        <p:txBody>
          <a:bodyPr>
            <a:normAutofit/>
          </a:bodyPr>
          <a:lstStyle/>
          <a:p>
            <a:r>
              <a:rPr lang="en-US" b="1" dirty="0"/>
              <a:t>Conversion Therapy</a:t>
            </a:r>
            <a:endParaRPr lang="en-AU" b="1" dirty="0"/>
          </a:p>
        </p:txBody>
      </p:sp>
      <p:sp>
        <p:nvSpPr>
          <p:cNvPr id="3" name="Content Placeholder 2"/>
          <p:cNvSpPr>
            <a:spLocks noGrp="1"/>
          </p:cNvSpPr>
          <p:nvPr>
            <p:ph idx="1"/>
          </p:nvPr>
        </p:nvSpPr>
        <p:spPr>
          <a:xfrm>
            <a:off x="457200" y="1700808"/>
            <a:ext cx="8229600" cy="4623792"/>
          </a:xfrm>
        </p:spPr>
        <p:txBody>
          <a:bodyPr>
            <a:normAutofit/>
          </a:bodyPr>
          <a:lstStyle/>
          <a:p>
            <a:pPr>
              <a:buNone/>
            </a:pPr>
            <a:r>
              <a:rPr lang="en-US" sz="2800" dirty="0"/>
              <a:t>There is clear evidence that conversion therapy does not work, and some significant evidence that it is also harmful to LGBTQ people.</a:t>
            </a:r>
            <a:endParaRPr lang="en-AU" sz="2800" dirty="0"/>
          </a:p>
          <a:p>
            <a:pPr>
              <a:buNone/>
            </a:pPr>
            <a:r>
              <a:rPr lang="en-US" sz="2800" dirty="0"/>
              <a:t>Conversion to heterosexuality vs. Christ</a:t>
            </a:r>
            <a:endParaRPr lang="en-AU" sz="2800" dirty="0"/>
          </a:p>
          <a:p>
            <a:pPr>
              <a:buNone/>
            </a:pPr>
            <a:r>
              <a:rPr lang="en-US" sz="2800" dirty="0"/>
              <a:t>Causation vs. Compassion:   We cannot “fix” people, we can love them.</a:t>
            </a:r>
            <a:endParaRPr lang="en-AU" sz="2800" dirty="0"/>
          </a:p>
          <a:p>
            <a:pPr>
              <a:buNone/>
            </a:pPr>
            <a:r>
              <a:rPr lang="en-US" sz="2800" dirty="0"/>
              <a:t>“You have to reach people where they are because you can’t reach them where they’re not.”</a:t>
            </a:r>
            <a:endParaRPr lang="en-AU" sz="2800" dirty="0"/>
          </a:p>
          <a:p>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2088232"/>
          </a:xfrm>
        </p:spPr>
        <p:txBody>
          <a:bodyPr>
            <a:normAutofit fontScale="90000"/>
          </a:bodyPr>
          <a:lstStyle/>
          <a:p>
            <a:r>
              <a:rPr lang="en-AU" b="1" dirty="0"/>
              <a:t>How to welcome LGBTI people into our faith communities? </a:t>
            </a:r>
            <a:br>
              <a:rPr lang="en-AU" b="1" dirty="0"/>
            </a:br>
            <a:r>
              <a:rPr lang="en-AU" sz="2700" i="1" dirty="0"/>
              <a:t>Ideas from Fr James Martin SJ talk at the World Meeting of Families in Dublin on August 23, 2018</a:t>
            </a:r>
            <a:endParaRPr lang="en-AU" sz="2700" dirty="0"/>
          </a:p>
        </p:txBody>
      </p:sp>
      <p:sp>
        <p:nvSpPr>
          <p:cNvPr id="3" name="Content Placeholder 2"/>
          <p:cNvSpPr>
            <a:spLocks noGrp="1"/>
          </p:cNvSpPr>
          <p:nvPr>
            <p:ph idx="1"/>
          </p:nvPr>
        </p:nvSpPr>
        <p:spPr>
          <a:xfrm>
            <a:off x="457200" y="2420888"/>
            <a:ext cx="8229600" cy="3903712"/>
          </a:xfrm>
        </p:spPr>
        <p:txBody>
          <a:bodyPr>
            <a:normAutofit fontScale="92500"/>
          </a:bodyPr>
          <a:lstStyle/>
          <a:p>
            <a:r>
              <a:rPr lang="en-AU" b="1" dirty="0"/>
              <a:t>1) LGBTI parishioners are baptised.</a:t>
            </a:r>
            <a:r>
              <a:rPr lang="en-AU" dirty="0"/>
              <a:t> They are as much as part of the church as anyone baptised. The most important thing we can do for LGBT people is to welcome them to what is already their church. To remain in the church LGBT people have often endured years of rejection.</a:t>
            </a:r>
          </a:p>
          <a:p>
            <a:r>
              <a:rPr lang="en-AU" dirty="0"/>
              <a:t>2)</a:t>
            </a:r>
            <a:r>
              <a:rPr lang="en-AU" b="1" dirty="0"/>
              <a:t> LGBTI people do not choose their orientation</a:t>
            </a:r>
            <a:r>
              <a:rPr lang="en-AU" dirty="0"/>
              <a:t>. People don’t choose their orientation or gender identity any more than you choose to be left-handed. It is not a sin and it is not something to ‘blame’ on someone, like parents.</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192688"/>
          </a:xfrm>
        </p:spPr>
        <p:txBody>
          <a:bodyPr>
            <a:normAutofit lnSpcReduction="10000"/>
          </a:bodyPr>
          <a:lstStyle/>
          <a:p>
            <a:r>
              <a:rPr lang="en-AU" dirty="0"/>
              <a:t>3) </a:t>
            </a:r>
            <a:r>
              <a:rPr lang="en-AU" b="1" dirty="0"/>
              <a:t>LGBTI people have often been treated like lepers by the church</a:t>
            </a:r>
            <a:r>
              <a:rPr lang="en-AU" dirty="0"/>
              <a:t>. Never underestimate the pain that LGBTI people have experienced in church and society. The highest rate of youth suicide and homelessness is among LGBTI youth from religious backgrounds. Some Church leaders have insisted on retaining the right to discriminate against LGBT employees based on sexual orientation, gender or relationship status. Some ministers and priests have refused LGBTI Catholics the Sacraments and Baptism for their children. Some preachers offend LGBTI people from the pulpit and the term (LGBTI) by which they name themselves is hardly ever heard in church. Why would they feel included or welcomed?</a:t>
            </a:r>
            <a:br>
              <a:rPr lang="en-AU" dirty="0"/>
            </a:br>
            <a:r>
              <a:rPr lang="en-AU" dirty="0"/>
              <a:t>Parents of LGBT children face similar rejection and even blame for their children’s sexual identity.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60640"/>
          </a:xfrm>
        </p:spPr>
        <p:txBody>
          <a:bodyPr>
            <a:normAutofit/>
          </a:bodyPr>
          <a:lstStyle/>
          <a:p>
            <a:r>
              <a:rPr lang="en-AU" dirty="0"/>
              <a:t>4) </a:t>
            </a:r>
            <a:r>
              <a:rPr lang="en-AU" b="1" dirty="0"/>
              <a:t>LGBTI people bring gifts to the church</a:t>
            </a:r>
            <a:r>
              <a:rPr lang="en-AU" dirty="0"/>
              <a:t>. Church leaders often refer to LGBTI people as ‘in need of our help’. This makes them clients of the church. In fact they are members of the church by baptism with gifts to share like every baptised member.</a:t>
            </a:r>
          </a:p>
          <a:p>
            <a:r>
              <a:rPr lang="en-AU" dirty="0"/>
              <a:t>5) </a:t>
            </a:r>
            <a:r>
              <a:rPr lang="en-AU" b="1" dirty="0"/>
              <a:t>LGBTI people and church teaching</a:t>
            </a:r>
            <a:r>
              <a:rPr lang="en-AU" dirty="0"/>
              <a:t>. LGBTI people are the only people in church teaching to be called ‘intrinsically disordered’ and ‘objectively evil’ because they are created different to most. All other minorities and people born with minority characteristics are honoured in church teaching for their gifts and/or their courage. </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91264" cy="5040560"/>
          </a:xfrm>
        </p:spPr>
        <p:txBody>
          <a:bodyPr>
            <a:normAutofit/>
          </a:bodyPr>
          <a:lstStyle/>
          <a:p>
            <a:r>
              <a:rPr lang="en-AU" sz="6000" dirty="0"/>
              <a:t>Being </a:t>
            </a:r>
            <a:br>
              <a:rPr lang="en-AU" sz="6000" dirty="0"/>
            </a:br>
            <a:r>
              <a:rPr lang="en-AU" sz="6000" dirty="0"/>
              <a:t>Christian </a:t>
            </a:r>
            <a:br>
              <a:rPr lang="en-AU" sz="6000" dirty="0"/>
            </a:br>
            <a:r>
              <a:rPr lang="en-AU" sz="6000" dirty="0"/>
              <a:t>and Gay can </a:t>
            </a:r>
            <a:br>
              <a:rPr lang="en-AU" sz="6000" dirty="0"/>
            </a:br>
            <a:r>
              <a:rPr lang="en-AU" sz="6000" dirty="0"/>
              <a:t>be difficult. </a:t>
            </a:r>
            <a:br>
              <a:rPr lang="en-AU" sz="6000" dirty="0"/>
            </a:br>
            <a:r>
              <a:rPr lang="en-AU" sz="6000" dirty="0"/>
              <a:t>But why should it be?</a:t>
            </a:r>
          </a:p>
        </p:txBody>
      </p:sp>
      <p:pic>
        <p:nvPicPr>
          <p:cNvPr id="4" name="Content Placeholder 3" descr="rainbown cross.jpg"/>
          <p:cNvPicPr>
            <a:picLocks noGrp="1" noChangeAspect="1"/>
          </p:cNvPicPr>
          <p:nvPr>
            <p:ph idx="1"/>
          </p:nvPr>
        </p:nvPicPr>
        <p:blipFill>
          <a:blip r:embed="rId2" cstate="print"/>
          <a:stretch>
            <a:fillRect/>
          </a:stretch>
        </p:blipFill>
        <p:spPr>
          <a:xfrm>
            <a:off x="4644008" y="476672"/>
            <a:ext cx="4499992" cy="337499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60640"/>
          </a:xfrm>
        </p:spPr>
        <p:txBody>
          <a:bodyPr>
            <a:normAutofit/>
          </a:bodyPr>
          <a:lstStyle/>
          <a:p>
            <a:r>
              <a:rPr lang="en-AU" dirty="0"/>
              <a:t>6)</a:t>
            </a:r>
            <a:r>
              <a:rPr lang="en-AU" b="1" dirty="0"/>
              <a:t> LGBTI people are loved by God and seek God as all Christians do</a:t>
            </a:r>
            <a:r>
              <a:rPr lang="en-AU" dirty="0"/>
              <a:t>. God loves them - so should we. And what does real love mean: knowing them in the complexity of their lives, celebrating with them when life is sweet and suffering </a:t>
            </a:r>
            <a:br>
              <a:rPr lang="en-AU" dirty="0"/>
            </a:br>
            <a:r>
              <a:rPr lang="en-AU" dirty="0"/>
              <a:t>with them when life is </a:t>
            </a:r>
            <a:br>
              <a:rPr lang="en-AU" dirty="0"/>
            </a:br>
            <a:r>
              <a:rPr lang="en-AU" dirty="0"/>
              <a:t>bitter. Love them as </a:t>
            </a:r>
            <a:br>
              <a:rPr lang="en-AU" dirty="0"/>
            </a:br>
            <a:r>
              <a:rPr lang="en-AU" dirty="0"/>
              <a:t>Jesus loved people on the </a:t>
            </a:r>
            <a:br>
              <a:rPr lang="en-AU" dirty="0"/>
            </a:br>
            <a:r>
              <a:rPr lang="en-AU" dirty="0"/>
              <a:t>margins: extravagantly.  </a:t>
            </a:r>
            <a:br>
              <a:rPr lang="en-AU" dirty="0"/>
            </a:br>
            <a:r>
              <a:rPr lang="en-AU" dirty="0"/>
              <a:t>How can a parish treat </a:t>
            </a:r>
            <a:br>
              <a:rPr lang="en-AU" dirty="0"/>
            </a:br>
            <a:r>
              <a:rPr lang="en-AU" dirty="0"/>
              <a:t>LGBT people with the </a:t>
            </a:r>
            <a:br>
              <a:rPr lang="en-AU" dirty="0"/>
            </a:br>
            <a:r>
              <a:rPr lang="en-AU" dirty="0"/>
              <a:t>virtues that our faith </a:t>
            </a:r>
            <a:br>
              <a:rPr lang="en-AU" dirty="0"/>
            </a:br>
            <a:r>
              <a:rPr lang="en-AU" dirty="0"/>
              <a:t>recommends: </a:t>
            </a:r>
            <a:br>
              <a:rPr lang="en-AU" dirty="0"/>
            </a:br>
            <a:r>
              <a:rPr lang="en-AU" dirty="0"/>
              <a:t>respect and compassion? </a:t>
            </a:r>
          </a:p>
          <a:p>
            <a:endParaRPr lang="en-AU" dirty="0"/>
          </a:p>
        </p:txBody>
      </p:sp>
      <p:pic>
        <p:nvPicPr>
          <p:cNvPr id="4" name="Picture 3" descr="god loves all.jpg"/>
          <p:cNvPicPr>
            <a:picLocks noChangeAspect="1"/>
          </p:cNvPicPr>
          <p:nvPr/>
        </p:nvPicPr>
        <p:blipFill>
          <a:blip r:embed="rId2" cstate="print"/>
          <a:stretch>
            <a:fillRect/>
          </a:stretch>
        </p:blipFill>
        <p:spPr>
          <a:xfrm>
            <a:off x="4716016" y="2420888"/>
            <a:ext cx="4176464" cy="41764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76664"/>
          </a:xfrm>
        </p:spPr>
        <p:txBody>
          <a:bodyPr>
            <a:normAutofit lnSpcReduction="10000"/>
          </a:bodyPr>
          <a:lstStyle/>
          <a:p>
            <a:r>
              <a:rPr lang="en-AU" dirty="0"/>
              <a:t>1) </a:t>
            </a:r>
            <a:r>
              <a:rPr lang="en-AU" b="1" dirty="0"/>
              <a:t>Examine your own </a:t>
            </a:r>
            <a:br>
              <a:rPr lang="en-AU" b="1" dirty="0"/>
            </a:br>
            <a:r>
              <a:rPr lang="en-AU" b="1" dirty="0"/>
              <a:t>attitudes towards LGBT </a:t>
            </a:r>
            <a:br>
              <a:rPr lang="en-AU" b="1" dirty="0"/>
            </a:br>
            <a:r>
              <a:rPr lang="en-AU" b="1" dirty="0"/>
              <a:t>people and their families</a:t>
            </a:r>
            <a:r>
              <a:rPr lang="en-AU" dirty="0"/>
              <a:t>. </a:t>
            </a:r>
          </a:p>
          <a:p>
            <a:r>
              <a:rPr lang="en-AU" dirty="0"/>
              <a:t>2) </a:t>
            </a:r>
            <a:r>
              <a:rPr lang="en-AU" b="1" dirty="0"/>
              <a:t>Listen to LGBTI people </a:t>
            </a:r>
            <a:br>
              <a:rPr lang="en-AU" b="1" dirty="0"/>
            </a:br>
            <a:r>
              <a:rPr lang="en-AU" b="1" dirty="0"/>
              <a:t>and learn who they are</a:t>
            </a:r>
            <a:r>
              <a:rPr lang="en-AU" dirty="0"/>
              <a:t>. </a:t>
            </a:r>
            <a:br>
              <a:rPr lang="en-AU" dirty="0"/>
            </a:br>
            <a:r>
              <a:rPr lang="en-AU" dirty="0"/>
              <a:t>Listen to the experiences </a:t>
            </a:r>
            <a:br>
              <a:rPr lang="en-AU" dirty="0"/>
            </a:br>
            <a:r>
              <a:rPr lang="en-AU" dirty="0"/>
              <a:t>of  LGBT Catholics and </a:t>
            </a:r>
            <a:br>
              <a:rPr lang="en-AU" dirty="0"/>
            </a:br>
            <a:r>
              <a:rPr lang="en-AU" dirty="0"/>
              <a:t>their parents and families. </a:t>
            </a:r>
          </a:p>
          <a:p>
            <a:r>
              <a:rPr lang="en-AU" b="1" dirty="0"/>
              <a:t>3) Acknowledge LGBTI people at events. </a:t>
            </a:r>
            <a:r>
              <a:rPr lang="en-AU" dirty="0"/>
              <a:t>Begin each event/ceremony in the church and in newsletters and websites like this:  </a:t>
            </a:r>
            <a:r>
              <a:rPr lang="en-AU" i="1" dirty="0"/>
              <a:t>We acknowledge the [Aboriginal tribal name] people as the traditional custodians of the land on which [parish name] stands. We aim to provide a safe place for all people to pray regardless of age, race, creed, gender, cultural background or sexual orientation.</a:t>
            </a:r>
            <a:endParaRPr lang="en-AU" dirty="0"/>
          </a:p>
          <a:p>
            <a:endParaRPr lang="en-AU" dirty="0"/>
          </a:p>
        </p:txBody>
      </p:sp>
      <p:pic>
        <p:nvPicPr>
          <p:cNvPr id="4" name="Picture 3" descr="inclusive church.png"/>
          <p:cNvPicPr>
            <a:picLocks noChangeAspect="1"/>
          </p:cNvPicPr>
          <p:nvPr/>
        </p:nvPicPr>
        <p:blipFill>
          <a:blip r:embed="rId2" cstate="print"/>
          <a:stretch>
            <a:fillRect/>
          </a:stretch>
        </p:blipFill>
        <p:spPr>
          <a:xfrm>
            <a:off x="4747596" y="260648"/>
            <a:ext cx="4396403" cy="2952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76664"/>
          </a:xfrm>
        </p:spPr>
        <p:txBody>
          <a:bodyPr>
            <a:normAutofit fontScale="92500" lnSpcReduction="20000"/>
          </a:bodyPr>
          <a:lstStyle/>
          <a:p>
            <a:r>
              <a:rPr lang="en-AU" dirty="0"/>
              <a:t>4</a:t>
            </a:r>
            <a:r>
              <a:rPr lang="en-AU" b="1" dirty="0"/>
              <a:t>) Prepare and have an Apology ceremony.</a:t>
            </a:r>
            <a:r>
              <a:rPr lang="en-AU" dirty="0"/>
              <a:t> It doesn’t solve everything, but it’s a start.</a:t>
            </a:r>
          </a:p>
          <a:p>
            <a:r>
              <a:rPr lang="en-AU" dirty="0"/>
              <a:t>5) </a:t>
            </a:r>
            <a:r>
              <a:rPr lang="en-AU" b="1" dirty="0"/>
              <a:t>Don’t reduce gays and lesbians to the call to chastity we all share as Christians.</a:t>
            </a:r>
            <a:r>
              <a:rPr lang="en-AU" dirty="0"/>
              <a:t> LGBT people are more than their sexual lives. </a:t>
            </a:r>
          </a:p>
          <a:p>
            <a:r>
              <a:rPr lang="en-AU" dirty="0"/>
              <a:t>6) </a:t>
            </a:r>
            <a:r>
              <a:rPr lang="en-AU" b="1" dirty="0"/>
              <a:t>Include LGBTI people in ministries</a:t>
            </a:r>
            <a:r>
              <a:rPr lang="en-AU" dirty="0"/>
              <a:t>. </a:t>
            </a:r>
          </a:p>
          <a:p>
            <a:r>
              <a:rPr lang="en-AU" dirty="0"/>
              <a:t>7) </a:t>
            </a:r>
            <a:r>
              <a:rPr lang="en-AU" b="1" dirty="0"/>
              <a:t>Acknowledge LGBTI people’s individual gifts</a:t>
            </a:r>
            <a:r>
              <a:rPr lang="en-AU" dirty="0"/>
              <a:t>. </a:t>
            </a:r>
          </a:p>
          <a:p>
            <a:r>
              <a:rPr lang="en-AU" dirty="0"/>
              <a:t>8) </a:t>
            </a:r>
            <a:r>
              <a:rPr lang="en-AU" b="1" dirty="0"/>
              <a:t>Invite everyone on the parish staff to welcome them</a:t>
            </a:r>
            <a:r>
              <a:rPr lang="en-AU" dirty="0"/>
              <a:t>. Develop training for all ministers and staff. Does the person answering the phone know what to say to a lesbian couple who wants to have their child baptized? At funerals, are the gay adult children of the deceased treated with the same respect as other children? What about the teacher in a parish school who has two fathers coming to a parent-teacher conference? How does a deacon treat the father of a gay man who just died and who wants a funeral for his son? Is your parish staff educated in the full range of church teaching on non-discrimination and pastoral outreach?</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5685264"/>
          </a:xfrm>
        </p:spPr>
        <p:txBody>
          <a:bodyPr/>
          <a:lstStyle/>
          <a:p>
            <a:r>
              <a:rPr lang="en-AU" sz="2800" dirty="0"/>
              <a:t>9) </a:t>
            </a:r>
            <a:r>
              <a:rPr lang="en-AU" sz="2800" b="1" dirty="0"/>
              <a:t>Sponsor special </a:t>
            </a:r>
            <a:br>
              <a:rPr lang="en-AU" sz="2800" b="1" dirty="0"/>
            </a:br>
            <a:r>
              <a:rPr lang="en-AU" sz="2800" b="1" dirty="0"/>
              <a:t>events or develop an </a:t>
            </a:r>
            <a:br>
              <a:rPr lang="en-AU" sz="2800" b="1" dirty="0"/>
            </a:br>
            <a:r>
              <a:rPr lang="en-AU" sz="2800" b="1" dirty="0"/>
              <a:t>outreach </a:t>
            </a:r>
            <a:br>
              <a:rPr lang="en-AU" sz="2800" b="1" dirty="0"/>
            </a:br>
            <a:r>
              <a:rPr lang="en-AU" sz="2800" b="1" dirty="0"/>
              <a:t>program</a:t>
            </a:r>
            <a:r>
              <a:rPr lang="en-AU" sz="2800" dirty="0"/>
              <a:t>. </a:t>
            </a:r>
          </a:p>
          <a:p>
            <a:r>
              <a:rPr lang="en-AU" sz="2800" dirty="0"/>
              <a:t>10) </a:t>
            </a:r>
            <a:r>
              <a:rPr lang="en-AU" sz="2800" b="1" dirty="0"/>
              <a:t>Advocate for LGBTI </a:t>
            </a:r>
            <a:br>
              <a:rPr lang="en-AU" sz="2800" b="1" dirty="0"/>
            </a:br>
            <a:r>
              <a:rPr lang="en-AU" sz="2800" b="1" dirty="0"/>
              <a:t>people</a:t>
            </a:r>
            <a:r>
              <a:rPr lang="en-AU" sz="2800" dirty="0"/>
              <a:t>. Be prophetic. </a:t>
            </a:r>
          </a:p>
          <a:p>
            <a:r>
              <a:rPr lang="en-AU" sz="2800" dirty="0"/>
              <a:t>11) </a:t>
            </a:r>
            <a:r>
              <a:rPr lang="en-AU" sz="2800" b="1" dirty="0"/>
              <a:t>Supply information for families </a:t>
            </a:r>
            <a:r>
              <a:rPr lang="en-AU" sz="2800" dirty="0"/>
              <a:t>of LGBTI Catholics: PFLAG http://pflagaustralia.org.au/</a:t>
            </a:r>
          </a:p>
          <a:p>
            <a:r>
              <a:rPr lang="en-AU" sz="2800" dirty="0"/>
              <a:t>12) </a:t>
            </a:r>
            <a:r>
              <a:rPr lang="en-AU" sz="2800" b="1" dirty="0"/>
              <a:t>Provide a flyer </a:t>
            </a:r>
            <a:r>
              <a:rPr lang="en-AU" sz="2800" dirty="0"/>
              <a:t>at the back of the church for LGBTI Catholics, their families and allies.</a:t>
            </a:r>
          </a:p>
          <a:p>
            <a:endParaRPr lang="en-AU" dirty="0"/>
          </a:p>
        </p:txBody>
      </p:sp>
      <p:pic>
        <p:nvPicPr>
          <p:cNvPr id="4" name="Picture 3" descr="HAND with Rainbow.jpg"/>
          <p:cNvPicPr>
            <a:picLocks noChangeAspect="1"/>
          </p:cNvPicPr>
          <p:nvPr/>
        </p:nvPicPr>
        <p:blipFill>
          <a:blip r:embed="rId2" cstate="print"/>
          <a:stretch>
            <a:fillRect/>
          </a:stretch>
        </p:blipFill>
        <p:spPr>
          <a:xfrm>
            <a:off x="4860032" y="332656"/>
            <a:ext cx="4104456" cy="273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What does the bible say?</a:t>
            </a:r>
          </a:p>
        </p:txBody>
      </p:sp>
      <p:sp>
        <p:nvSpPr>
          <p:cNvPr id="3" name="Content Placeholder 2"/>
          <p:cNvSpPr>
            <a:spLocks noGrp="1"/>
          </p:cNvSpPr>
          <p:nvPr>
            <p:ph idx="1"/>
          </p:nvPr>
        </p:nvSpPr>
        <p:spPr>
          <a:xfrm>
            <a:off x="457200" y="1935480"/>
            <a:ext cx="8229600" cy="4589864"/>
          </a:xfrm>
        </p:spPr>
        <p:txBody>
          <a:bodyPr>
            <a:normAutofit fontScale="92500" lnSpcReduction="10000"/>
          </a:bodyPr>
          <a:lstStyle/>
          <a:p>
            <a:pPr fontAlgn="base">
              <a:buNone/>
            </a:pPr>
            <a:r>
              <a:rPr lang="en-AU" sz="3000" b="1" dirty="0">
                <a:solidFill>
                  <a:srgbClr val="FF0000"/>
                </a:solidFill>
              </a:rPr>
              <a:t>Sodom and Gomorrah (Genesis 19) </a:t>
            </a:r>
            <a:r>
              <a:rPr lang="en-AU" dirty="0"/>
              <a:t>condemns male homosexual sex but it is actually about gang-rape.  The men of Sodom seek to rape two visitors (angels), but Lot offers them protection and his daughters to be raped in their place.</a:t>
            </a:r>
          </a:p>
          <a:p>
            <a:pPr fontAlgn="base">
              <a:buNone/>
            </a:pPr>
            <a:r>
              <a:rPr lang="en-AU" dirty="0"/>
              <a:t>What is clear is that sexual violence and rape is harshly condemned, and so God destroys the town with sulphur and fire.</a:t>
            </a:r>
          </a:p>
          <a:p>
            <a:pPr fontAlgn="base">
              <a:buNone/>
            </a:pPr>
            <a:r>
              <a:rPr lang="en-AU" dirty="0"/>
              <a:t>Despite the linguistic history of the word “sodomite”, Genesis 19 has nothing to say about homosexuality or mutually consenting adults of the same gender expressing their desire and love.</a:t>
            </a:r>
          </a:p>
          <a:p>
            <a:endParaRPr lang="en-A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6063198"/>
          </a:xfrm>
          <a:prstGeom prst="rect">
            <a:avLst/>
          </a:prstGeom>
        </p:spPr>
        <p:txBody>
          <a:bodyPr wrap="square">
            <a:spAutoFit/>
          </a:bodyPr>
          <a:lstStyle/>
          <a:p>
            <a:pPr fontAlgn="base">
              <a:buNone/>
            </a:pPr>
            <a:r>
              <a:rPr lang="en-AU" sz="2800" b="1" dirty="0">
                <a:solidFill>
                  <a:srgbClr val="FF0000"/>
                </a:solidFill>
              </a:rPr>
              <a:t>Laws of Leviticus (18:22 and 20:13)</a:t>
            </a:r>
            <a:endParaRPr lang="en-AU" sz="2800" b="1" dirty="0"/>
          </a:p>
          <a:p>
            <a:pPr fontAlgn="base">
              <a:buNone/>
            </a:pPr>
            <a:r>
              <a:rPr lang="en-AU" sz="2400" dirty="0"/>
              <a:t>It describes a married man (heterosexual) having sex with a male an “abomination”. It is not describing what we would understand to be a sexual orientation. </a:t>
            </a:r>
          </a:p>
          <a:p>
            <a:pPr fontAlgn="base">
              <a:buNone/>
            </a:pPr>
            <a:r>
              <a:rPr lang="en-AU" sz="2400" dirty="0"/>
              <a:t>The verse clearly condemns adulterous homosexual sex in calling it an “abomination”, but here some of the other things also called an “abomination” in the Bible:</a:t>
            </a:r>
          </a:p>
          <a:p>
            <a:pPr lvl="0" fontAlgn="base">
              <a:buFont typeface="Arial" pitchFamily="34" charset="0"/>
              <a:buChar char="•"/>
            </a:pPr>
            <a:r>
              <a:rPr lang="en-AU" sz="2400" dirty="0"/>
              <a:t> Egyptians eating with Hebrews;</a:t>
            </a:r>
          </a:p>
          <a:p>
            <a:pPr lvl="0" fontAlgn="base">
              <a:buFont typeface="Arial" pitchFamily="34" charset="0"/>
              <a:buChar char="•"/>
            </a:pPr>
            <a:r>
              <a:rPr lang="en-AU" sz="2400" dirty="0"/>
              <a:t> having an image of another god in your house;</a:t>
            </a:r>
          </a:p>
          <a:p>
            <a:pPr lvl="0" fontAlgn="base">
              <a:buFont typeface="Arial" pitchFamily="34" charset="0"/>
              <a:buChar char="•"/>
            </a:pPr>
            <a:r>
              <a:rPr lang="en-AU" sz="2400" dirty="0"/>
              <a:t> sacrificing your child to the god </a:t>
            </a:r>
            <a:r>
              <a:rPr lang="en-AU" sz="2400" dirty="0" err="1"/>
              <a:t>Molech</a:t>
            </a:r>
            <a:r>
              <a:rPr lang="en-AU" sz="2400" dirty="0"/>
              <a:t>;</a:t>
            </a:r>
          </a:p>
          <a:p>
            <a:pPr lvl="0" fontAlgn="base">
              <a:buFont typeface="Arial" pitchFamily="34" charset="0"/>
              <a:buChar char="•"/>
            </a:pPr>
            <a:r>
              <a:rPr lang="en-AU" sz="2400" dirty="0"/>
              <a:t> having sex with your wife when she is menstruating;</a:t>
            </a:r>
          </a:p>
          <a:p>
            <a:pPr lvl="0" fontAlgn="base">
              <a:buFont typeface="Arial" pitchFamily="34" charset="0"/>
              <a:buChar char="•"/>
            </a:pPr>
            <a:r>
              <a:rPr lang="en-AU" sz="2400" dirty="0"/>
              <a:t> eating pork;</a:t>
            </a:r>
          </a:p>
          <a:p>
            <a:pPr fontAlgn="base">
              <a:buFont typeface="Arial" pitchFamily="34" charset="0"/>
              <a:buChar char="•"/>
            </a:pPr>
            <a:r>
              <a:rPr lang="en-AU" sz="2400" dirty="0"/>
              <a:t> wearing mixed-fabric clothing, and </a:t>
            </a:r>
          </a:p>
          <a:p>
            <a:pPr fontAlgn="base">
              <a:buFont typeface="Arial" pitchFamily="34" charset="0"/>
              <a:buChar char="•"/>
            </a:pPr>
            <a:r>
              <a:rPr lang="en-AU" sz="2400" dirty="0"/>
              <a:t> trimming your beard.</a:t>
            </a:r>
          </a:p>
          <a:p>
            <a:pPr fontAlgn="base"/>
            <a:r>
              <a:rPr lang="en-AU" sz="2400" dirty="0"/>
              <a:t>To claim one set as timeless truths while ignoring the others is patently hypocritical and goes against the grain of the text itself.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628800"/>
            <a:ext cx="5112568" cy="5016758"/>
          </a:xfrm>
          <a:prstGeom prst="rect">
            <a:avLst/>
          </a:prstGeom>
        </p:spPr>
        <p:txBody>
          <a:bodyPr wrap="square">
            <a:spAutoFit/>
          </a:bodyPr>
          <a:lstStyle/>
          <a:p>
            <a:pPr fontAlgn="base">
              <a:buNone/>
            </a:pPr>
            <a:r>
              <a:rPr lang="en-AU" sz="2800" b="1" dirty="0">
                <a:solidFill>
                  <a:srgbClr val="FF0000"/>
                </a:solidFill>
              </a:rPr>
              <a:t>1 Corinthians 6:9-10</a:t>
            </a:r>
            <a:br>
              <a:rPr lang="en-AU" sz="2800" b="1" dirty="0">
                <a:solidFill>
                  <a:srgbClr val="FF0000"/>
                </a:solidFill>
              </a:rPr>
            </a:br>
            <a:r>
              <a:rPr lang="en-AU" sz="2800" b="1" dirty="0">
                <a:solidFill>
                  <a:srgbClr val="FF0000"/>
                </a:solidFill>
              </a:rPr>
              <a:t>and 1 Timothy 1:10 </a:t>
            </a:r>
            <a:endParaRPr lang="en-AU" sz="2800" b="1" dirty="0"/>
          </a:p>
          <a:p>
            <a:pPr fontAlgn="base">
              <a:buNone/>
            </a:pPr>
            <a:r>
              <a:rPr lang="en-AU" sz="2400" dirty="0"/>
              <a:t>Lists a wide group of people </a:t>
            </a:r>
          </a:p>
          <a:p>
            <a:pPr fontAlgn="base">
              <a:buNone/>
            </a:pPr>
            <a:r>
              <a:rPr lang="en-AU" sz="2400" dirty="0"/>
              <a:t>who will not “inherit the </a:t>
            </a:r>
          </a:p>
          <a:p>
            <a:pPr fontAlgn="base">
              <a:buNone/>
            </a:pPr>
            <a:r>
              <a:rPr lang="en-AU" sz="2400" dirty="0"/>
              <a:t>Kingdom” without changing. </a:t>
            </a:r>
          </a:p>
          <a:p>
            <a:pPr fontAlgn="base">
              <a:buNone/>
            </a:pPr>
            <a:r>
              <a:rPr lang="en-AU" sz="2400" dirty="0"/>
              <a:t>But words used actually mean ‘effeminate’ , ‘male prostitute’</a:t>
            </a:r>
          </a:p>
          <a:p>
            <a:pPr fontAlgn="base">
              <a:buNone/>
            </a:pPr>
            <a:r>
              <a:rPr lang="en-AU" sz="2400" dirty="0"/>
              <a:t>or ‘adulterer’ not homosexual </a:t>
            </a:r>
            <a:br>
              <a:rPr lang="en-AU" sz="2400" dirty="0"/>
            </a:br>
            <a:r>
              <a:rPr lang="en-AU" sz="2400" dirty="0"/>
              <a:t>as it is sometimes translated. </a:t>
            </a:r>
            <a:br>
              <a:rPr lang="en-AU" sz="2400" dirty="0"/>
            </a:br>
            <a:r>
              <a:rPr lang="en-AU" sz="2400" dirty="0"/>
              <a:t>Paul had no concept of sexual orientation and he was certainly </a:t>
            </a:r>
            <a:br>
              <a:rPr lang="en-AU" sz="2400" dirty="0"/>
            </a:br>
            <a:r>
              <a:rPr lang="en-AU" sz="2400" dirty="0"/>
              <a:t>not describing a committed adult relationship.</a:t>
            </a:r>
          </a:p>
        </p:txBody>
      </p:sp>
      <p:sp>
        <p:nvSpPr>
          <p:cNvPr id="3" name="Title 1"/>
          <p:cNvSpPr txBox="1">
            <a:spLocks/>
          </p:cNvSpPr>
          <p:nvPr/>
        </p:nvSpPr>
        <p:spPr>
          <a:xfrm>
            <a:off x="457200" y="704088"/>
            <a:ext cx="8229600" cy="92471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5000" b="1" i="0" u="none" strike="noStrike" kern="1200" cap="none" spc="0" normalizeH="0" baseline="0" noProof="0" dirty="0">
                <a:ln>
                  <a:noFill/>
                </a:ln>
                <a:solidFill>
                  <a:schemeClr val="tx2"/>
                </a:solidFill>
                <a:effectLst/>
                <a:uLnTx/>
                <a:uFillTx/>
                <a:latin typeface="+mj-lt"/>
                <a:ea typeface="+mj-ea"/>
                <a:cs typeface="+mj-cs"/>
              </a:rPr>
              <a:t>New Testament texts</a:t>
            </a:r>
          </a:p>
        </p:txBody>
      </p:sp>
      <p:pic>
        <p:nvPicPr>
          <p:cNvPr id="7" name="Picture 6" descr="open gardenia.jpg"/>
          <p:cNvPicPr>
            <a:picLocks noChangeAspect="1"/>
          </p:cNvPicPr>
          <p:nvPr/>
        </p:nvPicPr>
        <p:blipFill>
          <a:blip r:embed="rId2" cstate="print"/>
          <a:stretch>
            <a:fillRect/>
          </a:stretch>
        </p:blipFill>
        <p:spPr>
          <a:xfrm>
            <a:off x="5508104" y="2060848"/>
            <a:ext cx="2916324" cy="388843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772816"/>
            <a:ext cx="2520280" cy="369332"/>
          </a:xfrm>
          <a:prstGeom prst="rect">
            <a:avLst/>
          </a:prstGeom>
          <a:noFill/>
        </p:spPr>
        <p:txBody>
          <a:bodyPr wrap="square" rtlCol="0">
            <a:spAutoFit/>
          </a:bodyPr>
          <a:lstStyle/>
          <a:p>
            <a:endParaRPr lang="en-AU"/>
          </a:p>
        </p:txBody>
      </p:sp>
      <p:sp>
        <p:nvSpPr>
          <p:cNvPr id="5" name="Rectangle 4"/>
          <p:cNvSpPr/>
          <p:nvPr/>
        </p:nvSpPr>
        <p:spPr>
          <a:xfrm>
            <a:off x="323528" y="548680"/>
            <a:ext cx="3600400" cy="6124754"/>
          </a:xfrm>
          <a:prstGeom prst="rect">
            <a:avLst/>
          </a:prstGeom>
        </p:spPr>
        <p:txBody>
          <a:bodyPr wrap="square">
            <a:spAutoFit/>
          </a:bodyPr>
          <a:lstStyle/>
          <a:p>
            <a:pPr fontAlgn="base"/>
            <a:r>
              <a:rPr lang="en-AU" sz="2800" b="1" dirty="0">
                <a:solidFill>
                  <a:srgbClr val="FF0000"/>
                </a:solidFill>
              </a:rPr>
              <a:t>Romans 1:26-27</a:t>
            </a:r>
            <a:r>
              <a:rPr lang="en-AU" sz="2800" dirty="0">
                <a:solidFill>
                  <a:srgbClr val="FF0000"/>
                </a:solidFill>
              </a:rPr>
              <a:t/>
            </a:r>
            <a:br>
              <a:rPr lang="en-AU" sz="2800" dirty="0">
                <a:solidFill>
                  <a:srgbClr val="FF0000"/>
                </a:solidFill>
              </a:rPr>
            </a:br>
            <a:r>
              <a:rPr lang="en-AU" sz="2800" dirty="0"/>
              <a:t>Paul condemns people swapping out their usual partner for one of the same gender. Paul shares a stereotypical Jewish distrust of </a:t>
            </a:r>
            <a:r>
              <a:rPr lang="en-AU" sz="2800" dirty="0" err="1"/>
              <a:t>Graeco</a:t>
            </a:r>
            <a:r>
              <a:rPr lang="en-AU" sz="2800" dirty="0"/>
              <a:t>-Roman same sex activity, but is not talking about loving partnerships between people with same sex orientation.</a:t>
            </a:r>
          </a:p>
        </p:txBody>
      </p:sp>
      <p:pic>
        <p:nvPicPr>
          <p:cNvPr id="6" name="Picture 5" descr="graceful couple.jpg"/>
          <p:cNvPicPr>
            <a:picLocks noChangeAspect="1"/>
          </p:cNvPicPr>
          <p:nvPr/>
        </p:nvPicPr>
        <p:blipFill>
          <a:blip r:embed="rId2" cstate="print"/>
          <a:stretch>
            <a:fillRect/>
          </a:stretch>
        </p:blipFill>
        <p:spPr>
          <a:xfrm>
            <a:off x="4612680" y="1628800"/>
            <a:ext cx="3744416" cy="37444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772816"/>
            <a:ext cx="2520280" cy="369332"/>
          </a:xfrm>
          <a:prstGeom prst="rect">
            <a:avLst/>
          </a:prstGeom>
          <a:noFill/>
        </p:spPr>
        <p:txBody>
          <a:bodyPr wrap="square" rtlCol="0">
            <a:spAutoFit/>
          </a:bodyPr>
          <a:lstStyle/>
          <a:p>
            <a:endParaRPr lang="en-AU"/>
          </a:p>
        </p:txBody>
      </p:sp>
      <p:sp>
        <p:nvSpPr>
          <p:cNvPr id="5" name="Rectangle 4"/>
          <p:cNvSpPr/>
          <p:nvPr/>
        </p:nvSpPr>
        <p:spPr>
          <a:xfrm>
            <a:off x="395536" y="1124744"/>
            <a:ext cx="3744416" cy="830997"/>
          </a:xfrm>
          <a:prstGeom prst="rect">
            <a:avLst/>
          </a:prstGeom>
        </p:spPr>
        <p:txBody>
          <a:bodyPr wrap="square">
            <a:spAutoFit/>
          </a:bodyPr>
          <a:lstStyle/>
          <a:p>
            <a:pPr fontAlgn="base"/>
            <a:r>
              <a:rPr lang="en-AU" sz="4800" dirty="0">
                <a:solidFill>
                  <a:srgbClr val="C00000"/>
                </a:solidFill>
              </a:rPr>
              <a:t>QUESTIONS</a:t>
            </a:r>
          </a:p>
        </p:txBody>
      </p:sp>
      <p:pic>
        <p:nvPicPr>
          <p:cNvPr id="7" name="Picture 6" descr="questions.jpg"/>
          <p:cNvPicPr>
            <a:picLocks noChangeAspect="1"/>
          </p:cNvPicPr>
          <p:nvPr/>
        </p:nvPicPr>
        <p:blipFill>
          <a:blip r:embed="rId2" cstate="print"/>
          <a:stretch>
            <a:fillRect/>
          </a:stretch>
        </p:blipFill>
        <p:spPr>
          <a:xfrm>
            <a:off x="3995936" y="836712"/>
            <a:ext cx="4401840" cy="3314127"/>
          </a:xfrm>
          <a:prstGeom prst="rect">
            <a:avLst/>
          </a:prstGeom>
        </p:spPr>
      </p:pic>
      <p:sp>
        <p:nvSpPr>
          <p:cNvPr id="8" name="Rectangle 7"/>
          <p:cNvSpPr/>
          <p:nvPr/>
        </p:nvSpPr>
        <p:spPr>
          <a:xfrm>
            <a:off x="4932040" y="5661248"/>
            <a:ext cx="3744416" cy="830997"/>
          </a:xfrm>
          <a:prstGeom prst="rect">
            <a:avLst/>
          </a:prstGeom>
        </p:spPr>
        <p:txBody>
          <a:bodyPr wrap="square">
            <a:spAutoFit/>
          </a:bodyPr>
          <a:lstStyle/>
          <a:p>
            <a:pPr fontAlgn="base"/>
            <a:r>
              <a:rPr lang="en-AU" sz="4800" dirty="0">
                <a:solidFill>
                  <a:srgbClr val="0070C0"/>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644792"/>
          </a:xfrm>
        </p:spPr>
        <p:txBody>
          <a:bodyPr>
            <a:normAutofit/>
          </a:bodyPr>
          <a:lstStyle/>
          <a:p>
            <a:r>
              <a:rPr lang="en-AU" b="1" dirty="0"/>
              <a:t>Why did you come to this workshop? </a:t>
            </a:r>
          </a:p>
        </p:txBody>
      </p:sp>
      <p:sp>
        <p:nvSpPr>
          <p:cNvPr id="3" name="Content Placeholder 2"/>
          <p:cNvSpPr>
            <a:spLocks noGrp="1"/>
          </p:cNvSpPr>
          <p:nvPr>
            <p:ph idx="1"/>
          </p:nvPr>
        </p:nvSpPr>
        <p:spPr>
          <a:xfrm>
            <a:off x="457200" y="2564904"/>
            <a:ext cx="8229600" cy="3759696"/>
          </a:xfrm>
        </p:spPr>
        <p:txBody>
          <a:bodyPr/>
          <a:lstStyle/>
          <a:p>
            <a:pPr>
              <a:buNone/>
            </a:pPr>
            <a:r>
              <a:rPr lang="en-AU" sz="3600" dirty="0"/>
              <a:t>Chat in two’s or </a:t>
            </a:r>
            <a:br>
              <a:rPr lang="en-AU" sz="3600" dirty="0"/>
            </a:br>
            <a:r>
              <a:rPr lang="en-AU" sz="3600" dirty="0"/>
              <a:t>three’s for a </a:t>
            </a:r>
            <a:br>
              <a:rPr lang="en-AU" sz="3600" dirty="0"/>
            </a:br>
            <a:r>
              <a:rPr lang="en-AU" sz="3600" dirty="0"/>
              <a:t>few minutes</a:t>
            </a:r>
          </a:p>
          <a:p>
            <a:pPr>
              <a:buNone/>
            </a:pPr>
            <a:endParaRPr lang="en-AU" sz="3600" dirty="0"/>
          </a:p>
          <a:p>
            <a:pPr>
              <a:buNone/>
            </a:pPr>
            <a:r>
              <a:rPr lang="en-AU" sz="3600" dirty="0"/>
              <a:t>Feedback</a:t>
            </a:r>
          </a:p>
          <a:p>
            <a:pPr>
              <a:buNone/>
            </a:pPr>
            <a:r>
              <a:rPr lang="en-AU" dirty="0"/>
              <a:t> </a:t>
            </a:r>
          </a:p>
        </p:txBody>
      </p:sp>
      <p:pic>
        <p:nvPicPr>
          <p:cNvPr id="4" name="Picture 3" descr="small groups.jpg"/>
          <p:cNvPicPr>
            <a:picLocks noChangeAspect="1"/>
          </p:cNvPicPr>
          <p:nvPr/>
        </p:nvPicPr>
        <p:blipFill>
          <a:blip r:embed="rId3" cstate="print"/>
          <a:stretch>
            <a:fillRect/>
          </a:stretch>
        </p:blipFill>
        <p:spPr>
          <a:xfrm>
            <a:off x="4716016" y="2204864"/>
            <a:ext cx="3516610" cy="37263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Who are we talking about?</a:t>
            </a:r>
          </a:p>
        </p:txBody>
      </p:sp>
      <p:sp>
        <p:nvSpPr>
          <p:cNvPr id="3" name="Content Placeholder 2"/>
          <p:cNvSpPr>
            <a:spLocks noGrp="1"/>
          </p:cNvSpPr>
          <p:nvPr>
            <p:ph idx="1"/>
          </p:nvPr>
        </p:nvSpPr>
        <p:spPr/>
        <p:txBody>
          <a:bodyPr>
            <a:normAutofit lnSpcReduction="10000"/>
          </a:bodyPr>
          <a:lstStyle/>
          <a:p>
            <a:pPr>
              <a:buNone/>
            </a:pPr>
            <a:r>
              <a:rPr lang="en-AU" dirty="0"/>
              <a:t>Chat to the person next to you on what each letter means:</a:t>
            </a:r>
          </a:p>
          <a:p>
            <a:r>
              <a:rPr lang="en-AU" dirty="0"/>
              <a:t>L</a:t>
            </a:r>
          </a:p>
          <a:p>
            <a:r>
              <a:rPr lang="en-AU" dirty="0"/>
              <a:t>G </a:t>
            </a:r>
          </a:p>
          <a:p>
            <a:r>
              <a:rPr lang="en-AU" dirty="0"/>
              <a:t>B </a:t>
            </a:r>
          </a:p>
          <a:p>
            <a:r>
              <a:rPr lang="en-AU" dirty="0"/>
              <a:t>T </a:t>
            </a:r>
          </a:p>
          <a:p>
            <a:r>
              <a:rPr lang="en-AU" dirty="0"/>
              <a:t>I </a:t>
            </a:r>
          </a:p>
          <a:p>
            <a:r>
              <a:rPr lang="en-AU" dirty="0"/>
              <a:t>Q </a:t>
            </a:r>
          </a:p>
          <a:p>
            <a:r>
              <a:rPr lang="en-AU" dirty="0"/>
              <a:t>A </a:t>
            </a:r>
          </a:p>
          <a:p>
            <a:r>
              <a:rPr lang="en-AU" dirty="0"/>
              <a:t>+</a:t>
            </a:r>
          </a:p>
        </p:txBody>
      </p:sp>
      <p:pic>
        <p:nvPicPr>
          <p:cNvPr id="4" name="Picture 3" descr="rainbow flag in march.jpg"/>
          <p:cNvPicPr>
            <a:picLocks noChangeAspect="1"/>
          </p:cNvPicPr>
          <p:nvPr/>
        </p:nvPicPr>
        <p:blipFill>
          <a:blip r:embed="rId2" cstate="print"/>
          <a:stretch>
            <a:fillRect/>
          </a:stretch>
        </p:blipFill>
        <p:spPr>
          <a:xfrm>
            <a:off x="2051720" y="2694240"/>
            <a:ext cx="6310812" cy="35430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are LGBTIQA+ people?</a:t>
            </a:r>
          </a:p>
        </p:txBody>
      </p:sp>
      <p:sp>
        <p:nvSpPr>
          <p:cNvPr id="3" name="Content Placeholder 2"/>
          <p:cNvSpPr>
            <a:spLocks noGrp="1"/>
          </p:cNvSpPr>
          <p:nvPr>
            <p:ph idx="1"/>
          </p:nvPr>
        </p:nvSpPr>
        <p:spPr/>
        <p:txBody>
          <a:bodyPr/>
          <a:lstStyle/>
          <a:p>
            <a:r>
              <a:rPr lang="en-AU" dirty="0"/>
              <a:t>Lesbian </a:t>
            </a:r>
          </a:p>
          <a:p>
            <a:r>
              <a:rPr lang="en-AU" dirty="0"/>
              <a:t>Gay</a:t>
            </a:r>
          </a:p>
          <a:p>
            <a:r>
              <a:rPr lang="en-AU" dirty="0"/>
              <a:t>Bisexual </a:t>
            </a:r>
          </a:p>
          <a:p>
            <a:r>
              <a:rPr lang="en-AU" dirty="0"/>
              <a:t>Transgender </a:t>
            </a:r>
          </a:p>
          <a:p>
            <a:r>
              <a:rPr lang="en-AU" dirty="0"/>
              <a:t>Intersex </a:t>
            </a:r>
          </a:p>
          <a:p>
            <a:r>
              <a:rPr lang="en-AU" dirty="0"/>
              <a:t>Queer/questioning </a:t>
            </a:r>
          </a:p>
          <a:p>
            <a:r>
              <a:rPr lang="en-AU" dirty="0"/>
              <a:t>Asexual </a:t>
            </a:r>
          </a:p>
          <a:p>
            <a:r>
              <a:rPr lang="en-AU" dirty="0"/>
              <a:t>and many other terms (such as non-binary and pansexual)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66360"/>
          </a:xfrm>
        </p:spPr>
        <p:txBody>
          <a:bodyPr>
            <a:normAutofit fontScale="90000"/>
          </a:bodyPr>
          <a:lstStyle/>
          <a:p>
            <a:r>
              <a:rPr lang="en-US" b="1" dirty="0"/>
              <a:t>LGBTIQA+  What do they mean?</a:t>
            </a:r>
            <a:endParaRPr lang="en-AU" b="1" dirty="0"/>
          </a:p>
        </p:txBody>
      </p:sp>
      <p:sp>
        <p:nvSpPr>
          <p:cNvPr id="3" name="Content Placeholder 2"/>
          <p:cNvSpPr>
            <a:spLocks noGrp="1"/>
          </p:cNvSpPr>
          <p:nvPr>
            <p:ph idx="1"/>
          </p:nvPr>
        </p:nvSpPr>
        <p:spPr>
          <a:xfrm>
            <a:off x="457200" y="1556792"/>
            <a:ext cx="8229600" cy="5112568"/>
          </a:xfrm>
        </p:spPr>
        <p:txBody>
          <a:bodyPr>
            <a:normAutofit fontScale="92500" lnSpcReduction="20000"/>
          </a:bodyPr>
          <a:lstStyle/>
          <a:p>
            <a:r>
              <a:rPr lang="en-US" sz="3000" b="1" dirty="0"/>
              <a:t>Lesbian:</a:t>
            </a:r>
            <a:r>
              <a:rPr lang="en-US" sz="3000" dirty="0"/>
              <a:t> A term used to describe women attracted romantically, erotically, and/or emotionally to other women.</a:t>
            </a:r>
            <a:endParaRPr lang="en-AU" sz="3000" dirty="0"/>
          </a:p>
          <a:p>
            <a:r>
              <a:rPr lang="en-US" sz="3000" b="1" dirty="0"/>
              <a:t>Gay:</a:t>
            </a:r>
            <a:r>
              <a:rPr lang="en-US" sz="3000" dirty="0"/>
              <a:t> A term used to describe individuals who are primarily emotionally, physically, and/or sexually attracted to members of the same sex. More commonly used when referring to males, but can be applied to females as well.</a:t>
            </a:r>
          </a:p>
          <a:p>
            <a:r>
              <a:rPr lang="en-US" sz="3000" dirty="0"/>
              <a:t> </a:t>
            </a:r>
            <a:r>
              <a:rPr lang="en-US" sz="3000" b="1" dirty="0"/>
              <a:t>Bisexual: </a:t>
            </a:r>
            <a:r>
              <a:rPr lang="en-US" sz="3000" dirty="0"/>
              <a:t>A person emotionally, physically and/or sexually attracted to male/men and females/women. This attraction does not have to be equally split between genders and there may be a preference for one gender over others.</a:t>
            </a:r>
            <a:endParaRPr lang="en-AU" sz="3000" dirty="0"/>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rmAutofit/>
          </a:bodyPr>
          <a:lstStyle/>
          <a:p>
            <a:r>
              <a:rPr lang="en-US" b="1" dirty="0"/>
              <a:t>Pansexual:</a:t>
            </a:r>
            <a:r>
              <a:rPr lang="en-US" dirty="0"/>
              <a:t> A person who experiences sexual, romantic, physical, and/or spiritual attraction for members of all gender identities/expressions.</a:t>
            </a:r>
            <a:endParaRPr lang="en-AU" dirty="0"/>
          </a:p>
          <a:p>
            <a:r>
              <a:rPr lang="en-US" b="1" dirty="0"/>
              <a:t>Asexual: </a:t>
            </a:r>
            <a:r>
              <a:rPr lang="en-US" dirty="0"/>
              <a:t>Having a lack of (or low level of) sexual interest or desire for sex or sexual partners. Exists on a spectrum from people who experience no sexual attraction or have no desire for sex to those who experience low levels and only after significant amounts of time.</a:t>
            </a:r>
            <a:endParaRPr lang="en-AU" dirty="0"/>
          </a:p>
          <a:p>
            <a:pPr>
              <a:buNone/>
            </a:pPr>
            <a:r>
              <a:rPr lang="en-US" dirty="0"/>
              <a:t> </a:t>
            </a:r>
            <a:endParaRPr lang="en-AU" dirty="0"/>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120680"/>
          </a:xfrm>
        </p:spPr>
        <p:txBody>
          <a:bodyPr>
            <a:normAutofit fontScale="62500" lnSpcReduction="20000"/>
          </a:bodyPr>
          <a:lstStyle/>
          <a:p>
            <a:pPr>
              <a:buNone/>
            </a:pPr>
            <a:endParaRPr lang="en-AU" dirty="0"/>
          </a:p>
          <a:p>
            <a:r>
              <a:rPr lang="en-US" sz="3800" b="1" dirty="0"/>
              <a:t>Trans/Transgender: </a:t>
            </a:r>
            <a:r>
              <a:rPr lang="en-AU" sz="3800" b="1" dirty="0"/>
              <a:t>Transgender: </a:t>
            </a:r>
            <a:r>
              <a:rPr lang="en-AU" sz="3800" dirty="0"/>
              <a:t>The word "trans" is Latin for "cross". Transgender people are people whose gender identities are different to the gender they were assigned at birth. In our medical system, most babies born are categorised as male or female based on their physical characteristics (genitals, hormones, etc.). For many people, however, the gender they were assigned is not the identity that actually exists within them. </a:t>
            </a:r>
            <a:r>
              <a:rPr lang="en-US" sz="3800" dirty="0"/>
              <a:t>Or it could be a person who transcends the binary gender systems altogether, so that they identify as neither male or female gender.</a:t>
            </a:r>
            <a:r>
              <a:rPr lang="en-AU" sz="3800" dirty="0"/>
              <a:t> </a:t>
            </a:r>
          </a:p>
          <a:p>
            <a:r>
              <a:rPr lang="en-US" sz="3800" b="1" dirty="0"/>
              <a:t>Transition:</a:t>
            </a:r>
            <a:r>
              <a:rPr lang="en-US" sz="3800" dirty="0"/>
              <a:t> can describe a process that transgender people undergo in order to live their lives more fully as themselves. Transition does not necessarily have an end point, and there are many reasons why transgender people choose to include hormones or surgical procedures in the process, or not choose those things.</a:t>
            </a:r>
            <a:endParaRPr lang="en-AU"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rmAutofit/>
          </a:bodyPr>
          <a:lstStyle/>
          <a:p>
            <a:r>
              <a:rPr lang="en-US" b="1" dirty="0" err="1"/>
              <a:t>Cis</a:t>
            </a:r>
            <a:r>
              <a:rPr lang="en-US" b="1" dirty="0"/>
              <a:t> (</a:t>
            </a:r>
            <a:r>
              <a:rPr lang="en-US" b="1" dirty="0" err="1"/>
              <a:t>cis</a:t>
            </a:r>
            <a:r>
              <a:rPr lang="en-US" b="1" dirty="0"/>
              <a:t>-gendered):</a:t>
            </a:r>
            <a:r>
              <a:rPr lang="en-US" dirty="0"/>
              <a:t> A description for a person whose gender identity, gender expression, and biological sex all align. Opposite would be trans.</a:t>
            </a:r>
            <a:endParaRPr lang="en-AU" dirty="0"/>
          </a:p>
          <a:p>
            <a:r>
              <a:rPr lang="en-US" b="1" dirty="0"/>
              <a:t>Queer:</a:t>
            </a:r>
            <a:r>
              <a:rPr lang="en-US" dirty="0"/>
              <a:t> An umbrella term to refer to all LGBTIQA+ people. A political statement, as well as a sexual orientation which advocates breaking binary thinking and seeing both sexual orientation and gender identity as fluid. Can also be a simple label to explain a complex set of sexual </a:t>
            </a:r>
            <a:r>
              <a:rPr lang="en-US" dirty="0" err="1"/>
              <a:t>behaviours</a:t>
            </a:r>
            <a:r>
              <a:rPr lang="en-US" dirty="0"/>
              <a:t> and desires. For example, a person who is attracted to multiple genders may identify as this.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TotalTime>
  <Words>792</Words>
  <Application>Microsoft Office PowerPoint</Application>
  <PresentationFormat>On-screen Show (4:3)</PresentationFormat>
  <Paragraphs>110</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Constantia</vt:lpstr>
      <vt:lpstr>Wingdings 2</vt:lpstr>
      <vt:lpstr>Flow</vt:lpstr>
      <vt:lpstr>Valuing LGBTIQA+  people.  How can we include all?</vt:lpstr>
      <vt:lpstr>Being  Christian  and Gay can  be difficult.  But why should it be?</vt:lpstr>
      <vt:lpstr>Why did you come to this workshop? </vt:lpstr>
      <vt:lpstr>Who are we talking about?</vt:lpstr>
      <vt:lpstr>Who are LGBTIQA+ people?</vt:lpstr>
      <vt:lpstr>LGBTIQA+  What do they mean?</vt:lpstr>
      <vt:lpstr>PowerPoint Presentation</vt:lpstr>
      <vt:lpstr>PowerPoint Presentation</vt:lpstr>
      <vt:lpstr>PowerPoint Presentation</vt:lpstr>
      <vt:lpstr>Why should we care?</vt:lpstr>
      <vt:lpstr>Spiritual and Psychological Damage</vt:lpstr>
      <vt:lpstr>PowerPoint Presentation</vt:lpstr>
      <vt:lpstr>PowerPoint Presentation</vt:lpstr>
      <vt:lpstr>PowerPoint Presentation</vt:lpstr>
      <vt:lpstr>Are we compromising the Gospel through Acceptance?</vt:lpstr>
      <vt:lpstr>Conversion Therapy</vt:lpstr>
      <vt:lpstr>How to welcome LGBTI people into our faith communities?  Ideas from Fr James Martin SJ talk at the World Meeting of Families in Dublin on August 23, 2018</vt:lpstr>
      <vt:lpstr>PowerPoint Presentation</vt:lpstr>
      <vt:lpstr>PowerPoint Presentation</vt:lpstr>
      <vt:lpstr>PowerPoint Presentation</vt:lpstr>
      <vt:lpstr>PowerPoint Presentation</vt:lpstr>
      <vt:lpstr>PowerPoint Presentation</vt:lpstr>
      <vt:lpstr>PowerPoint Presentation</vt:lpstr>
      <vt:lpstr>What does the bible say?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Valuing LGBTIQA+  people.  How can we include all?</dc:title>
  <dc:creator>peter_maher</dc:creator>
  <cp:lastModifiedBy>Danielle Achikian</cp:lastModifiedBy>
  <cp:revision>11</cp:revision>
  <dcterms:created xsi:type="dcterms:W3CDTF">2019-04-22T10:53:12Z</dcterms:created>
  <dcterms:modified xsi:type="dcterms:W3CDTF">2019-05-20T04:29:55Z</dcterms:modified>
</cp:coreProperties>
</file>