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783" r:id="rId2"/>
    <p:sldId id="795" r:id="rId3"/>
    <p:sldId id="792" r:id="rId4"/>
    <p:sldId id="664" r:id="rId5"/>
    <p:sldId id="770" r:id="rId6"/>
    <p:sldId id="672" r:id="rId7"/>
    <p:sldId id="740" r:id="rId8"/>
    <p:sldId id="829" r:id="rId9"/>
    <p:sldId id="727" r:id="rId10"/>
    <p:sldId id="673" r:id="rId11"/>
    <p:sldId id="789" r:id="rId12"/>
    <p:sldId id="256" r:id="rId13"/>
    <p:sldId id="263" r:id="rId14"/>
    <p:sldId id="257" r:id="rId15"/>
    <p:sldId id="452" r:id="rId16"/>
    <p:sldId id="351" r:id="rId17"/>
    <p:sldId id="757" r:id="rId18"/>
    <p:sldId id="434" r:id="rId19"/>
    <p:sldId id="270" r:id="rId20"/>
    <p:sldId id="833" r:id="rId21"/>
    <p:sldId id="280" r:id="rId22"/>
    <p:sldId id="794" r:id="rId23"/>
    <p:sldId id="834" r:id="rId24"/>
    <p:sldId id="831" r:id="rId25"/>
    <p:sldId id="791" r:id="rId26"/>
    <p:sldId id="784" r:id="rId27"/>
    <p:sldId id="812" r:id="rId28"/>
    <p:sldId id="813" r:id="rId29"/>
    <p:sldId id="796" r:id="rId30"/>
    <p:sldId id="797" r:id="rId31"/>
    <p:sldId id="806" r:id="rId32"/>
    <p:sldId id="807" r:id="rId33"/>
    <p:sldId id="801" r:id="rId34"/>
    <p:sldId id="803" r:id="rId35"/>
    <p:sldId id="820" r:id="rId36"/>
    <p:sldId id="823" r:id="rId37"/>
    <p:sldId id="821" r:id="rId38"/>
    <p:sldId id="758" r:id="rId39"/>
    <p:sldId id="787" r:id="rId40"/>
    <p:sldId id="781" r:id="rId41"/>
    <p:sldId id="818" r:id="rId42"/>
    <p:sldId id="815" r:id="rId43"/>
    <p:sldId id="82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01"/>
    <a:srgbClr val="CF0006"/>
    <a:srgbClr val="CF0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18" autoAdjust="0"/>
    <p:restoredTop sz="73176" autoAdjust="0"/>
  </p:normalViewPr>
  <p:slideViewPr>
    <p:cSldViewPr snapToGrid="0">
      <p:cViewPr varScale="1">
        <p:scale>
          <a:sx n="54" d="100"/>
          <a:sy n="54" d="100"/>
        </p:scale>
        <p:origin x="690" y="78"/>
      </p:cViewPr>
      <p:guideLst/>
    </p:cSldViewPr>
  </p:slideViewPr>
  <p:outlineViewPr>
    <p:cViewPr>
      <p:scale>
        <a:sx n="33" d="100"/>
        <a:sy n="33" d="100"/>
      </p:scale>
      <p:origin x="0" y="-2885"/>
    </p:cViewPr>
  </p:outlineViewPr>
  <p:notesTextViewPr>
    <p:cViewPr>
      <p:scale>
        <a:sx n="1" d="1"/>
        <a:sy n="1" d="1"/>
      </p:scale>
      <p:origin x="0" y="0"/>
    </p:cViewPr>
  </p:notesTextViewPr>
  <p:sorterViewPr>
    <p:cViewPr>
      <p:scale>
        <a:sx n="85" d="100"/>
        <a:sy n="85" d="100"/>
      </p:scale>
      <p:origin x="0" y="-98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E3980-3DC0-4FBF-A8BF-9939CB8222B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894E968-0B30-421C-83B1-119FC7FF7850}">
      <dgm:prSet phldrT="[Text]"/>
      <dgm:spPr>
        <a:solidFill>
          <a:srgbClr val="0070C0"/>
        </a:solidFill>
      </dgm:spPr>
      <dgm:t>
        <a:bodyPr/>
        <a:lstStyle/>
        <a:p>
          <a:r>
            <a:rPr lang="da-DK" altLang="en-US" dirty="0"/>
            <a:t>Realize that this is NORMAL</a:t>
          </a:r>
          <a:endParaRPr lang="en-US" dirty="0"/>
        </a:p>
      </dgm:t>
    </dgm:pt>
    <dgm:pt modelId="{5BDF7A25-EF9C-471B-AB2E-821F857B0A18}" type="parTrans" cxnId="{FC538947-DAD2-4247-BCC9-B02641FA727A}">
      <dgm:prSet/>
      <dgm:spPr/>
      <dgm:t>
        <a:bodyPr/>
        <a:lstStyle/>
        <a:p>
          <a:endParaRPr lang="en-US"/>
        </a:p>
      </dgm:t>
    </dgm:pt>
    <dgm:pt modelId="{4538E97A-9889-44A8-B3FE-FE2EA3B62D3B}" type="sibTrans" cxnId="{FC538947-DAD2-4247-BCC9-B02641FA727A}">
      <dgm:prSet/>
      <dgm:spPr>
        <a:solidFill>
          <a:srgbClr val="002060"/>
        </a:solidFill>
      </dgm:spPr>
      <dgm:t>
        <a:bodyPr/>
        <a:lstStyle/>
        <a:p>
          <a:endParaRPr lang="en-US"/>
        </a:p>
      </dgm:t>
    </dgm:pt>
    <dgm:pt modelId="{FE670472-D781-4ED3-8024-6A82C108979B}">
      <dgm:prSet phldrT="[Text]"/>
      <dgm:spPr>
        <a:solidFill>
          <a:srgbClr val="00B0F0"/>
        </a:solidFill>
      </dgm:spPr>
      <dgm:t>
        <a:bodyPr/>
        <a:lstStyle/>
        <a:p>
          <a:r>
            <a:rPr lang="da-DK" altLang="en-US" dirty="0"/>
            <a:t>Stay active</a:t>
          </a:r>
          <a:endParaRPr lang="en-US" dirty="0"/>
        </a:p>
      </dgm:t>
    </dgm:pt>
    <dgm:pt modelId="{2A70FE30-B766-433B-AA5D-A38CD09CAA93}" type="parTrans" cxnId="{7CA79C1B-B412-4B8B-A965-0FD1BC89BB03}">
      <dgm:prSet/>
      <dgm:spPr/>
      <dgm:t>
        <a:bodyPr/>
        <a:lstStyle/>
        <a:p>
          <a:endParaRPr lang="en-US"/>
        </a:p>
      </dgm:t>
    </dgm:pt>
    <dgm:pt modelId="{97E575F9-FC1E-498A-B654-4525641271E0}" type="sibTrans" cxnId="{7CA79C1B-B412-4B8B-A965-0FD1BC89BB03}">
      <dgm:prSet/>
      <dgm:spPr/>
      <dgm:t>
        <a:bodyPr/>
        <a:lstStyle/>
        <a:p>
          <a:endParaRPr lang="en-US"/>
        </a:p>
      </dgm:t>
    </dgm:pt>
    <dgm:pt modelId="{FD31936F-28AB-434A-9F06-377E4015F139}">
      <dgm:prSet phldrT="[Text]"/>
      <dgm:spPr>
        <a:solidFill>
          <a:srgbClr val="0070C0"/>
        </a:solidFill>
      </dgm:spPr>
      <dgm:t>
        <a:bodyPr/>
        <a:lstStyle/>
        <a:p>
          <a:r>
            <a:rPr lang="da-DK" altLang="en-US" dirty="0"/>
            <a:t>Go out even if you don’t want to</a:t>
          </a:r>
          <a:endParaRPr lang="en-US" dirty="0"/>
        </a:p>
      </dgm:t>
    </dgm:pt>
    <dgm:pt modelId="{6F2D5511-6FEC-4D11-AAD8-6D240D9EA025}" type="parTrans" cxnId="{B0CB8B09-2C0A-450A-A5CA-FC37D471D5C9}">
      <dgm:prSet/>
      <dgm:spPr/>
      <dgm:t>
        <a:bodyPr/>
        <a:lstStyle/>
        <a:p>
          <a:endParaRPr lang="en-US"/>
        </a:p>
      </dgm:t>
    </dgm:pt>
    <dgm:pt modelId="{C6C62252-B7E7-404E-9DD6-2A3CE05539ED}" type="sibTrans" cxnId="{B0CB8B09-2C0A-450A-A5CA-FC37D471D5C9}">
      <dgm:prSet/>
      <dgm:spPr/>
      <dgm:t>
        <a:bodyPr/>
        <a:lstStyle/>
        <a:p>
          <a:endParaRPr lang="en-US"/>
        </a:p>
      </dgm:t>
    </dgm:pt>
    <dgm:pt modelId="{FF99EE76-26E9-433D-B284-3404166B9EC8}">
      <dgm:prSet phldrT="[Text]"/>
      <dgm:spPr>
        <a:solidFill>
          <a:srgbClr val="0070C0"/>
        </a:solidFill>
        <a:ln>
          <a:solidFill>
            <a:srgbClr val="0070C0"/>
          </a:solidFill>
        </a:ln>
      </dgm:spPr>
      <dgm:t>
        <a:bodyPr/>
        <a:lstStyle/>
        <a:p>
          <a:r>
            <a:rPr lang="da-DK" altLang="en-US" dirty="0"/>
            <a:t>Take a vacation to a third culture, but DON’T go home!</a:t>
          </a:r>
          <a:endParaRPr lang="en-US" dirty="0"/>
        </a:p>
      </dgm:t>
    </dgm:pt>
    <dgm:pt modelId="{D4003D8E-09C1-4D5F-99CE-166BF746218D}" type="parTrans" cxnId="{34A3AAEC-BB1F-4392-83B2-CEA4EBAF0AB5}">
      <dgm:prSet/>
      <dgm:spPr/>
      <dgm:t>
        <a:bodyPr/>
        <a:lstStyle/>
        <a:p>
          <a:endParaRPr lang="en-US"/>
        </a:p>
      </dgm:t>
    </dgm:pt>
    <dgm:pt modelId="{1BF5C5AA-45DA-43B7-8615-77B906D1400A}" type="sibTrans" cxnId="{34A3AAEC-BB1F-4392-83B2-CEA4EBAF0AB5}">
      <dgm:prSet/>
      <dgm:spPr/>
      <dgm:t>
        <a:bodyPr/>
        <a:lstStyle/>
        <a:p>
          <a:endParaRPr lang="en-US"/>
        </a:p>
      </dgm:t>
    </dgm:pt>
    <dgm:pt modelId="{8D7995CF-2DBF-4B29-919F-499E15E8C093}">
      <dgm:prSet phldrT="[Text]"/>
      <dgm:spPr>
        <a:solidFill>
          <a:srgbClr val="00B0F0"/>
        </a:solidFill>
      </dgm:spPr>
      <dgm:t>
        <a:bodyPr/>
        <a:lstStyle/>
        <a:p>
          <a:r>
            <a:rPr lang="da-DK" altLang="en-US" dirty="0"/>
            <a:t>Join clubs, activities, go to school, take language lessons etc.</a:t>
          </a:r>
          <a:r>
            <a:rPr lang="en-US" altLang="en-US" dirty="0"/>
            <a:t> </a:t>
          </a:r>
          <a:endParaRPr lang="en-US" dirty="0"/>
        </a:p>
      </dgm:t>
    </dgm:pt>
    <dgm:pt modelId="{BDB9E127-0DE6-48E9-9CE7-A794F7BA6B52}" type="parTrans" cxnId="{DD915471-F247-40C6-898A-8F15734CDDF1}">
      <dgm:prSet/>
      <dgm:spPr/>
      <dgm:t>
        <a:bodyPr/>
        <a:lstStyle/>
        <a:p>
          <a:endParaRPr lang="en-US"/>
        </a:p>
      </dgm:t>
    </dgm:pt>
    <dgm:pt modelId="{34F23DB5-2718-46F9-B110-8C715E8E2764}" type="sibTrans" cxnId="{DD915471-F247-40C6-898A-8F15734CDDF1}">
      <dgm:prSet/>
      <dgm:spPr/>
      <dgm:t>
        <a:bodyPr/>
        <a:lstStyle/>
        <a:p>
          <a:endParaRPr lang="en-US"/>
        </a:p>
      </dgm:t>
    </dgm:pt>
    <dgm:pt modelId="{4A48E435-3B98-489F-93EC-EB4097CACB0E}" type="pres">
      <dgm:prSet presAssocID="{F59E3980-3DC0-4FBF-A8BF-9939CB8222B9}" presName="Name0" presStyleCnt="0">
        <dgm:presLayoutVars>
          <dgm:dir/>
          <dgm:resizeHandles val="exact"/>
        </dgm:presLayoutVars>
      </dgm:prSet>
      <dgm:spPr/>
      <dgm:t>
        <a:bodyPr/>
        <a:lstStyle/>
        <a:p>
          <a:endParaRPr lang="en-AU"/>
        </a:p>
      </dgm:t>
    </dgm:pt>
    <dgm:pt modelId="{D22486FF-09AC-4E86-B700-0D86D8FDD7A0}" type="pres">
      <dgm:prSet presAssocID="{F59E3980-3DC0-4FBF-A8BF-9939CB8222B9}" presName="cycle" presStyleCnt="0"/>
      <dgm:spPr/>
    </dgm:pt>
    <dgm:pt modelId="{2FC4B1CD-037A-46D4-AC47-A2BF2E34A107}" type="pres">
      <dgm:prSet presAssocID="{3894E968-0B30-421C-83B1-119FC7FF7850}" presName="nodeFirstNode" presStyleLbl="node1" presStyleIdx="0" presStyleCnt="5" custScaleX="86776" custScaleY="70500" custRadScaleRad="100088">
        <dgm:presLayoutVars>
          <dgm:bulletEnabled val="1"/>
        </dgm:presLayoutVars>
      </dgm:prSet>
      <dgm:spPr/>
      <dgm:t>
        <a:bodyPr/>
        <a:lstStyle/>
        <a:p>
          <a:endParaRPr lang="en-AU"/>
        </a:p>
      </dgm:t>
    </dgm:pt>
    <dgm:pt modelId="{3A09C9C4-B0E4-4902-80AA-D3B8AE70BFA4}" type="pres">
      <dgm:prSet presAssocID="{4538E97A-9889-44A8-B3FE-FE2EA3B62D3B}" presName="sibTransFirstNode" presStyleLbl="bgShp" presStyleIdx="0" presStyleCnt="1" custLinFactNeighborX="1136" custLinFactNeighborY="4341"/>
      <dgm:spPr/>
      <dgm:t>
        <a:bodyPr/>
        <a:lstStyle/>
        <a:p>
          <a:endParaRPr lang="en-AU"/>
        </a:p>
      </dgm:t>
    </dgm:pt>
    <dgm:pt modelId="{869C5C4E-8DB5-4217-AF40-64437556E789}" type="pres">
      <dgm:prSet presAssocID="{FE670472-D781-4ED3-8024-6A82C108979B}" presName="nodeFollowingNodes" presStyleLbl="node1" presStyleIdx="1" presStyleCnt="5" custScaleX="75870" custScaleY="94224">
        <dgm:presLayoutVars>
          <dgm:bulletEnabled val="1"/>
        </dgm:presLayoutVars>
      </dgm:prSet>
      <dgm:spPr/>
      <dgm:t>
        <a:bodyPr/>
        <a:lstStyle/>
        <a:p>
          <a:endParaRPr lang="en-AU"/>
        </a:p>
      </dgm:t>
    </dgm:pt>
    <dgm:pt modelId="{E17B2C06-D813-4D34-8F41-676125E2B3C8}" type="pres">
      <dgm:prSet presAssocID="{FD31936F-28AB-434A-9F06-377E4015F139}" presName="nodeFollowingNodes" presStyleLbl="node1" presStyleIdx="2" presStyleCnt="5" custScaleX="79953" custScaleY="74488" custRadScaleRad="105322" custRadScaleInc="-30999">
        <dgm:presLayoutVars>
          <dgm:bulletEnabled val="1"/>
        </dgm:presLayoutVars>
      </dgm:prSet>
      <dgm:spPr/>
      <dgm:t>
        <a:bodyPr/>
        <a:lstStyle/>
        <a:p>
          <a:endParaRPr lang="en-AU"/>
        </a:p>
      </dgm:t>
    </dgm:pt>
    <dgm:pt modelId="{20EE16D1-FD03-4E14-B1BB-C282AAA03DE9}" type="pres">
      <dgm:prSet presAssocID="{FF99EE76-26E9-433D-B284-3404166B9EC8}" presName="nodeFollowingNodes" presStyleLbl="node1" presStyleIdx="3" presStyleCnt="5" custScaleX="74080" custScaleY="81186" custRadScaleRad="99991" custRadScaleInc="23955">
        <dgm:presLayoutVars>
          <dgm:bulletEnabled val="1"/>
        </dgm:presLayoutVars>
      </dgm:prSet>
      <dgm:spPr/>
      <dgm:t>
        <a:bodyPr/>
        <a:lstStyle/>
        <a:p>
          <a:endParaRPr lang="en-AU"/>
        </a:p>
      </dgm:t>
    </dgm:pt>
    <dgm:pt modelId="{82C9B192-814E-4DCC-A122-75AA1150359B}" type="pres">
      <dgm:prSet presAssocID="{8D7995CF-2DBF-4B29-919F-499E15E8C093}" presName="nodeFollowingNodes" presStyleLbl="node1" presStyleIdx="4" presStyleCnt="5" custScaleX="83609" custScaleY="96268">
        <dgm:presLayoutVars>
          <dgm:bulletEnabled val="1"/>
        </dgm:presLayoutVars>
      </dgm:prSet>
      <dgm:spPr/>
      <dgm:t>
        <a:bodyPr/>
        <a:lstStyle/>
        <a:p>
          <a:endParaRPr lang="en-AU"/>
        </a:p>
      </dgm:t>
    </dgm:pt>
  </dgm:ptLst>
  <dgm:cxnLst>
    <dgm:cxn modelId="{45899F96-D1BA-4378-8CB6-035F4E8E21F8}" type="presOf" srcId="{FD31936F-28AB-434A-9F06-377E4015F139}" destId="{E17B2C06-D813-4D34-8F41-676125E2B3C8}" srcOrd="0" destOrd="0" presId="urn:microsoft.com/office/officeart/2005/8/layout/cycle3"/>
    <dgm:cxn modelId="{34A3AAEC-BB1F-4392-83B2-CEA4EBAF0AB5}" srcId="{F59E3980-3DC0-4FBF-A8BF-9939CB8222B9}" destId="{FF99EE76-26E9-433D-B284-3404166B9EC8}" srcOrd="3" destOrd="0" parTransId="{D4003D8E-09C1-4D5F-99CE-166BF746218D}" sibTransId="{1BF5C5AA-45DA-43B7-8615-77B906D1400A}"/>
    <dgm:cxn modelId="{DD915471-F247-40C6-898A-8F15734CDDF1}" srcId="{F59E3980-3DC0-4FBF-A8BF-9939CB8222B9}" destId="{8D7995CF-2DBF-4B29-919F-499E15E8C093}" srcOrd="4" destOrd="0" parTransId="{BDB9E127-0DE6-48E9-9CE7-A794F7BA6B52}" sibTransId="{34F23DB5-2718-46F9-B110-8C715E8E2764}"/>
    <dgm:cxn modelId="{FC538947-DAD2-4247-BCC9-B02641FA727A}" srcId="{F59E3980-3DC0-4FBF-A8BF-9939CB8222B9}" destId="{3894E968-0B30-421C-83B1-119FC7FF7850}" srcOrd="0" destOrd="0" parTransId="{5BDF7A25-EF9C-471B-AB2E-821F857B0A18}" sibTransId="{4538E97A-9889-44A8-B3FE-FE2EA3B62D3B}"/>
    <dgm:cxn modelId="{6564740A-6E0A-445A-8AA1-3975F80FBAE6}" type="presOf" srcId="{3894E968-0B30-421C-83B1-119FC7FF7850}" destId="{2FC4B1CD-037A-46D4-AC47-A2BF2E34A107}" srcOrd="0" destOrd="0" presId="urn:microsoft.com/office/officeart/2005/8/layout/cycle3"/>
    <dgm:cxn modelId="{D8A15827-0112-45AC-AAEE-70A34CFF4231}" type="presOf" srcId="{FF99EE76-26E9-433D-B284-3404166B9EC8}" destId="{20EE16D1-FD03-4E14-B1BB-C282AAA03DE9}" srcOrd="0" destOrd="0" presId="urn:microsoft.com/office/officeart/2005/8/layout/cycle3"/>
    <dgm:cxn modelId="{1E2790B9-7780-46F9-AEB5-3FFFF8E936B2}" type="presOf" srcId="{8D7995CF-2DBF-4B29-919F-499E15E8C093}" destId="{82C9B192-814E-4DCC-A122-75AA1150359B}" srcOrd="0" destOrd="0" presId="urn:microsoft.com/office/officeart/2005/8/layout/cycle3"/>
    <dgm:cxn modelId="{7B4F1C99-6DA7-4E4C-B012-225540134569}" type="presOf" srcId="{4538E97A-9889-44A8-B3FE-FE2EA3B62D3B}" destId="{3A09C9C4-B0E4-4902-80AA-D3B8AE70BFA4}" srcOrd="0" destOrd="0" presId="urn:microsoft.com/office/officeart/2005/8/layout/cycle3"/>
    <dgm:cxn modelId="{416F8218-1CAF-44C3-B1AE-1CACE080AFE9}" type="presOf" srcId="{F59E3980-3DC0-4FBF-A8BF-9939CB8222B9}" destId="{4A48E435-3B98-489F-93EC-EB4097CACB0E}" srcOrd="0" destOrd="0" presId="urn:microsoft.com/office/officeart/2005/8/layout/cycle3"/>
    <dgm:cxn modelId="{7CA79C1B-B412-4B8B-A965-0FD1BC89BB03}" srcId="{F59E3980-3DC0-4FBF-A8BF-9939CB8222B9}" destId="{FE670472-D781-4ED3-8024-6A82C108979B}" srcOrd="1" destOrd="0" parTransId="{2A70FE30-B766-433B-AA5D-A38CD09CAA93}" sibTransId="{97E575F9-FC1E-498A-B654-4525641271E0}"/>
    <dgm:cxn modelId="{B0CB8B09-2C0A-450A-A5CA-FC37D471D5C9}" srcId="{F59E3980-3DC0-4FBF-A8BF-9939CB8222B9}" destId="{FD31936F-28AB-434A-9F06-377E4015F139}" srcOrd="2" destOrd="0" parTransId="{6F2D5511-6FEC-4D11-AAD8-6D240D9EA025}" sibTransId="{C6C62252-B7E7-404E-9DD6-2A3CE05539ED}"/>
    <dgm:cxn modelId="{19627A06-4249-45DE-B67E-42FE64C67AFA}" type="presOf" srcId="{FE670472-D781-4ED3-8024-6A82C108979B}" destId="{869C5C4E-8DB5-4217-AF40-64437556E789}" srcOrd="0" destOrd="0" presId="urn:microsoft.com/office/officeart/2005/8/layout/cycle3"/>
    <dgm:cxn modelId="{1B72A389-313F-43FA-85AD-12D1C18D0685}" type="presParOf" srcId="{4A48E435-3B98-489F-93EC-EB4097CACB0E}" destId="{D22486FF-09AC-4E86-B700-0D86D8FDD7A0}" srcOrd="0" destOrd="0" presId="urn:microsoft.com/office/officeart/2005/8/layout/cycle3"/>
    <dgm:cxn modelId="{26EF9145-50DB-4480-AF3A-F0495AAB5EE4}" type="presParOf" srcId="{D22486FF-09AC-4E86-B700-0D86D8FDD7A0}" destId="{2FC4B1CD-037A-46D4-AC47-A2BF2E34A107}" srcOrd="0" destOrd="0" presId="urn:microsoft.com/office/officeart/2005/8/layout/cycle3"/>
    <dgm:cxn modelId="{DFCC1538-BB5C-4211-B214-9428CBE0AEFD}" type="presParOf" srcId="{D22486FF-09AC-4E86-B700-0D86D8FDD7A0}" destId="{3A09C9C4-B0E4-4902-80AA-D3B8AE70BFA4}" srcOrd="1" destOrd="0" presId="urn:microsoft.com/office/officeart/2005/8/layout/cycle3"/>
    <dgm:cxn modelId="{7562DDBA-5921-47AF-A22E-8DFB4602CC8D}" type="presParOf" srcId="{D22486FF-09AC-4E86-B700-0D86D8FDD7A0}" destId="{869C5C4E-8DB5-4217-AF40-64437556E789}" srcOrd="2" destOrd="0" presId="urn:microsoft.com/office/officeart/2005/8/layout/cycle3"/>
    <dgm:cxn modelId="{3EA1485E-A424-4247-B159-A15E9C4FFD9E}" type="presParOf" srcId="{D22486FF-09AC-4E86-B700-0D86D8FDD7A0}" destId="{E17B2C06-D813-4D34-8F41-676125E2B3C8}" srcOrd="3" destOrd="0" presId="urn:microsoft.com/office/officeart/2005/8/layout/cycle3"/>
    <dgm:cxn modelId="{FAEB3F4E-D6C8-496D-866C-61E536F9E75D}" type="presParOf" srcId="{D22486FF-09AC-4E86-B700-0D86D8FDD7A0}" destId="{20EE16D1-FD03-4E14-B1BB-C282AAA03DE9}" srcOrd="4" destOrd="0" presId="urn:microsoft.com/office/officeart/2005/8/layout/cycle3"/>
    <dgm:cxn modelId="{AFF4EF46-1874-4E5D-AC21-D6FE8674A2BF}" type="presParOf" srcId="{D22486FF-09AC-4E86-B700-0D86D8FDD7A0}" destId="{82C9B192-814E-4DCC-A122-75AA1150359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588CE-CC20-4547-A8EA-699E2AA0A699}" type="datetimeFigureOut">
              <a:rPr lang="en-AU" smtClean="0"/>
              <a:t>20/05/2019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BB8A3-1D28-4235-8AA8-FDF8D4B239DA}" type="slidenum">
              <a:rPr lang="en-AU" smtClean="0"/>
              <a:t>‹#›</a:t>
            </a:fld>
            <a:endParaRPr lang="en-AU"/>
          </a:p>
        </p:txBody>
      </p:sp>
    </p:spTree>
    <p:extLst>
      <p:ext uri="{BB962C8B-B14F-4D97-AF65-F5344CB8AC3E}">
        <p14:creationId xmlns:p14="http://schemas.microsoft.com/office/powerpoint/2010/main" val="178463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V Practical session</a:t>
            </a:r>
          </a:p>
          <a:p>
            <a:r>
              <a:rPr lang="en-US" dirty="0"/>
              <a:t> </a:t>
            </a:r>
          </a:p>
          <a:p>
            <a:r>
              <a:rPr lang="en-US" dirty="0"/>
              <a:t>Mission is ‘going out’ encounter inclusion and dialogue, without judgement, and with humble curiosity.</a:t>
            </a:r>
          </a:p>
          <a:p>
            <a:endParaRPr lang="en-US" dirty="0"/>
          </a:p>
          <a:p>
            <a:r>
              <a:rPr lang="en-US" dirty="0"/>
              <a:t>There may be time at the end to </a:t>
            </a:r>
            <a:r>
              <a:rPr lang="en-US" dirty="0" err="1"/>
              <a:t>theologise</a:t>
            </a:r>
            <a:r>
              <a:rPr lang="en-US" dirty="0"/>
              <a:t> a little on ‘interculturality’</a:t>
            </a:r>
          </a:p>
          <a:p>
            <a:endParaRPr lang="en-US" dirty="0"/>
          </a:p>
          <a:p>
            <a:r>
              <a:rPr lang="en-US" dirty="0"/>
              <a:t>But first some very practical skills and understandings</a:t>
            </a:r>
          </a:p>
          <a:p>
            <a:endParaRPr lang="en-US" dirty="0"/>
          </a:p>
          <a:p>
            <a:r>
              <a:rPr lang="en-US" dirty="0"/>
              <a:t>Via</a:t>
            </a:r>
          </a:p>
          <a:p>
            <a:r>
              <a:rPr lang="en-US" dirty="0"/>
              <a:t>Two sessions: </a:t>
            </a:r>
          </a:p>
          <a:p>
            <a:endParaRPr lang="en-US" dirty="0"/>
          </a:p>
          <a:p>
            <a:r>
              <a:rPr lang="en-US" dirty="0"/>
              <a:t>1</a:t>
            </a:r>
            <a:r>
              <a:rPr lang="en-US" baseline="30000" dirty="0"/>
              <a:t>st</a:t>
            </a:r>
            <a:r>
              <a:rPr lang="en-US" dirty="0"/>
              <a:t>  </a:t>
            </a:r>
            <a:r>
              <a:rPr lang="en-US" dirty="0" err="1"/>
              <a:t>Berni</a:t>
            </a:r>
            <a:r>
              <a:rPr lang="en-US" dirty="0"/>
              <a:t> Sullivan case study, real life, to understand model of Culture</a:t>
            </a:r>
          </a:p>
          <a:p>
            <a:r>
              <a:rPr lang="en-US" dirty="0" err="1"/>
              <a:t>Berni</a:t>
            </a:r>
            <a:r>
              <a:rPr lang="en-US" dirty="0"/>
              <a:t> to introduce herself</a:t>
            </a:r>
          </a:p>
          <a:p>
            <a:endParaRPr lang="en-US" dirty="0"/>
          </a:p>
          <a:p>
            <a:r>
              <a:rPr lang="en-US" dirty="0"/>
              <a:t>Debrief on her Cultural Orientations Indicator profile</a:t>
            </a:r>
          </a:p>
          <a:p>
            <a:r>
              <a:rPr lang="en-US" dirty="0"/>
              <a:t>3 dimensions, 10 – 15 min each, break for observations, comments, clarifications</a:t>
            </a:r>
          </a:p>
          <a:p>
            <a:endParaRPr lang="en-US" dirty="0"/>
          </a:p>
          <a:p>
            <a:r>
              <a:rPr lang="en-US" dirty="0"/>
              <a:t>BREAK</a:t>
            </a:r>
          </a:p>
          <a:p>
            <a:endParaRPr lang="en-US" dirty="0"/>
          </a:p>
          <a:p>
            <a:r>
              <a:rPr lang="en-US" dirty="0"/>
              <a:t>2</a:t>
            </a:r>
            <a:r>
              <a:rPr lang="en-US" baseline="30000" dirty="0"/>
              <a:t>nd</a:t>
            </a:r>
            <a:r>
              <a:rPr lang="en-US" dirty="0"/>
              <a:t> Some applications </a:t>
            </a:r>
          </a:p>
          <a:p>
            <a:endParaRPr lang="en-US" dirty="0"/>
          </a:p>
          <a:p>
            <a:endParaRPr lang="en-US" dirty="0"/>
          </a:p>
          <a:p>
            <a:r>
              <a:rPr lang="en-US" dirty="0"/>
              <a:t>Finally cross-cultural, multicultural, intercultural</a:t>
            </a:r>
          </a:p>
          <a:p>
            <a:r>
              <a:rPr lang="en-US" dirty="0"/>
              <a:t>Professor, Catholic Theological Union, Chicago</a:t>
            </a:r>
          </a:p>
          <a:p>
            <a:r>
              <a:rPr lang="en-US" dirty="0"/>
              <a:t>Dr of </a:t>
            </a:r>
            <a:r>
              <a:rPr lang="en-US" dirty="0" err="1"/>
              <a:t>Anthropolgy</a:t>
            </a:r>
            <a:r>
              <a:rPr lang="en-US" dirty="0"/>
              <a:t> Anthony Gittins </a:t>
            </a:r>
            <a:r>
              <a:rPr lang="en-US" dirty="0" err="1"/>
              <a:t>CSSp</a:t>
            </a:r>
            <a:r>
              <a:rPr lang="en-US" dirty="0"/>
              <a:t> – Holy Spirit Father, </a:t>
            </a:r>
          </a:p>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1</a:t>
            </a:fld>
            <a:endParaRPr lang="en-AU"/>
          </a:p>
        </p:txBody>
      </p:sp>
    </p:spTree>
    <p:extLst>
      <p:ext uri="{BB962C8B-B14F-4D97-AF65-F5344CB8AC3E}">
        <p14:creationId xmlns:p14="http://schemas.microsoft.com/office/powerpoint/2010/main" val="100136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AD5BFD65-80D3-44AF-875E-C43B92B8121F}" type="slidenum">
              <a:rPr lang="en-US" altLang="en-US" smtClean="0">
                <a:solidFill>
                  <a:srgbClr val="000000"/>
                </a:solidFill>
                <a:cs typeface="Arial" pitchFamily="34" charset="0"/>
              </a:rPr>
              <a:pPr/>
              <a:t>10</a:t>
            </a:fld>
            <a:endParaRPr lang="en-US" altLang="en-US" dirty="0">
              <a:solidFill>
                <a:srgbClr val="000000"/>
              </a:solidFill>
              <a:cs typeface="Arial"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dirty="0"/>
              <a:t>The COI descriptive rather than prescriptive. Focuses on general orientations</a:t>
            </a:r>
          </a:p>
          <a:p>
            <a:pPr eaLnBrk="1" hangingPunct="1"/>
            <a:r>
              <a:rPr lang="en-US" dirty="0"/>
              <a:t>Describes preferences, not skills or abilities. Is related to work-related behaviors</a:t>
            </a:r>
          </a:p>
          <a:p>
            <a:pPr eaLnBrk="1" hangingPunct="1"/>
            <a:endParaRPr lang="en-US" dirty="0"/>
          </a:p>
          <a:p>
            <a:pPr eaLnBrk="1" hangingPunct="1"/>
            <a:endParaRPr lang="en-US" dirty="0"/>
          </a:p>
          <a:p>
            <a:pPr eaLnBrk="1" hangingPunct="1"/>
            <a:r>
              <a:rPr lang="en-US" dirty="0"/>
              <a:t>Leaders often have to have difficult conversations. </a:t>
            </a:r>
          </a:p>
          <a:p>
            <a:pPr eaLnBrk="1" hangingPunct="1"/>
            <a:r>
              <a:rPr lang="en-US" dirty="0"/>
              <a:t>We often hear ‘it’s cultural’ or ‘it’s their culture’ and no one can say anything to challenge that.</a:t>
            </a:r>
          </a:p>
          <a:p>
            <a:pPr eaLnBrk="1" hangingPunct="1"/>
            <a:endParaRPr lang="en-US" dirty="0"/>
          </a:p>
          <a:p>
            <a:pPr eaLnBrk="1" hangingPunct="1"/>
            <a:r>
              <a:rPr lang="en-US" dirty="0"/>
              <a:t>This model provides a safe non judgmental language to describe </a:t>
            </a:r>
            <a:r>
              <a:rPr lang="en-US" dirty="0" err="1"/>
              <a:t>behaviours</a:t>
            </a:r>
            <a:r>
              <a:rPr lang="en-US" dirty="0"/>
              <a:t> and preferences. But without upholding one over the other.</a:t>
            </a:r>
          </a:p>
          <a:p>
            <a:pPr eaLnBrk="1" hangingPunct="1"/>
            <a:r>
              <a:rPr lang="en-US" dirty="0"/>
              <a:t>There is no “good” or “bad” orientation. There are no “wrong” or “right” answers on the assessment. They both value something.</a:t>
            </a:r>
          </a:p>
          <a:p>
            <a:pPr eaLnBrk="1" hangingPunct="1"/>
            <a:endParaRPr lang="en-US" dirty="0"/>
          </a:p>
          <a:p>
            <a:pPr eaLnBrk="1" hangingPunct="1"/>
            <a:r>
              <a:rPr lang="en-US" dirty="0"/>
              <a:t>Therefore it </a:t>
            </a:r>
            <a:r>
              <a:rPr lang="en-US" dirty="0" err="1"/>
              <a:t>recognises</a:t>
            </a:r>
            <a:r>
              <a:rPr lang="en-US" dirty="0"/>
              <a:t> the positive contributions and riches from both sides – which is diversity and inclusion in practice.</a:t>
            </a:r>
          </a:p>
          <a:p>
            <a:pPr eaLnBrk="1" hangingPunct="1"/>
            <a:endParaRPr lang="en-US" dirty="0"/>
          </a:p>
          <a:p>
            <a:pPr eaLnBrk="1" hangingPunct="1"/>
            <a:r>
              <a:rPr lang="en-US" dirty="0"/>
              <a:t>You’re late - or you arrived 15 minutes after the meeting.</a:t>
            </a:r>
          </a:p>
          <a:p>
            <a:pPr eaLnBrk="1" hangingPunct="1"/>
            <a:r>
              <a:rPr lang="en-US" dirty="0"/>
              <a:t>You have your head in the clouds – or your beginning from the theory. Now lets talk about the practical.</a:t>
            </a:r>
          </a:p>
          <a:p>
            <a:pPr eaLnBrk="1" hangingPunct="1"/>
            <a:r>
              <a:rPr lang="en-US" dirty="0"/>
              <a:t>I hear your excited about this prospect, now what are the facts.</a:t>
            </a:r>
          </a:p>
          <a:p>
            <a:pPr eaLnBrk="1" hangingPunct="1"/>
            <a:endParaRPr lang="en-US" dirty="0"/>
          </a:p>
          <a:p>
            <a:pPr eaLnBrk="1" hangingPunct="1"/>
            <a:r>
              <a:rPr lang="en-US" dirty="0"/>
              <a:t>If we look at the way it was in the past, it seems it can’t be done. But if we look at future possibilities, there may be a way.</a:t>
            </a:r>
          </a:p>
          <a:p>
            <a:pPr eaLnBrk="1" hangingPunct="1"/>
            <a:endParaRPr lang="en-US" dirty="0"/>
          </a:p>
          <a:p>
            <a:pPr eaLnBrk="1" hangingPunct="1"/>
            <a:r>
              <a:rPr lang="en-US" dirty="0"/>
              <a:t>Or it was possible in the past, we know that. Now looking at the future reality, we can see it is no longer the best way forward.</a:t>
            </a:r>
          </a:p>
        </p:txBody>
      </p:sp>
    </p:spTree>
    <p:extLst>
      <p:ext uri="{BB962C8B-B14F-4D97-AF65-F5344CB8AC3E}">
        <p14:creationId xmlns:p14="http://schemas.microsoft.com/office/powerpoint/2010/main" val="195803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r>
              <a:rPr lang="en-US" b="1" dirty="0">
                <a:solidFill>
                  <a:prstClr val="black"/>
                </a:solidFill>
              </a:rPr>
              <a:t>Manual Page(s):</a:t>
            </a:r>
          </a:p>
          <a:p>
            <a:pPr lvl="0" eaLnBrk="1" hangingPunct="1"/>
            <a:endParaRPr lang="en-US" dirty="0">
              <a:solidFill>
                <a:prstClr val="black"/>
              </a:solidFill>
            </a:endParaRPr>
          </a:p>
          <a:p>
            <a:pPr lvl="0" eaLnBrk="1" hangingPunct="1"/>
            <a:r>
              <a:rPr lang="en-US" b="1" dirty="0">
                <a:solidFill>
                  <a:prstClr val="black"/>
                </a:solidFill>
              </a:rPr>
              <a:t>Key Notes</a:t>
            </a:r>
            <a:r>
              <a:rPr lang="en-US" dirty="0">
                <a:solidFill>
                  <a:prstClr val="black"/>
                </a:solidFill>
              </a:rPr>
              <a:t>: </a:t>
            </a:r>
          </a:p>
        </p:txBody>
      </p:sp>
      <p:sp>
        <p:nvSpPr>
          <p:cNvPr id="271364" name="Slide Number Placeholder 3"/>
          <p:cNvSpPr>
            <a:spLocks noGrp="1"/>
          </p:cNvSpPr>
          <p:nvPr>
            <p:ph type="sldNum" sz="quarter" idx="5"/>
          </p:nvPr>
        </p:nvSpPr>
        <p:spPr/>
        <p:txBody>
          <a:bodyPr/>
          <a:lstStyle/>
          <a:p>
            <a:pPr>
              <a:defRPr/>
            </a:pPr>
            <a:fld id="{AEA42F9E-E300-41A2-8C79-3C0ED7F3508E}" type="slidenum">
              <a:rPr lang="en-US" altLang="en-US" smtClean="0">
                <a:cs typeface="Arial" pitchFamily="34" charset="0"/>
              </a:rPr>
              <a:pPr>
                <a:defRPr/>
              </a:pPr>
              <a:t>11</a:t>
            </a:fld>
            <a:endParaRPr lang="en-US" altLang="en-US" dirty="0">
              <a:cs typeface="Arial" pitchFamily="34" charset="0"/>
            </a:endParaRPr>
          </a:p>
        </p:txBody>
      </p:sp>
    </p:spTree>
    <p:extLst>
      <p:ext uri="{BB962C8B-B14F-4D97-AF65-F5344CB8AC3E}">
        <p14:creationId xmlns:p14="http://schemas.microsoft.com/office/powerpoint/2010/main" val="309007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Adaptation Process – Culture Shock - Attitudes - Journey</a:t>
            </a:r>
          </a:p>
        </p:txBody>
      </p:sp>
      <p:sp>
        <p:nvSpPr>
          <p:cNvPr id="4" name="Slide Number Placeholder 3"/>
          <p:cNvSpPr>
            <a:spLocks noGrp="1"/>
          </p:cNvSpPr>
          <p:nvPr>
            <p:ph type="sldNum" sz="quarter" idx="5"/>
          </p:nvPr>
        </p:nvSpPr>
        <p:spPr/>
        <p:txBody>
          <a:bodyPr/>
          <a:lstStyle/>
          <a:p>
            <a:fld id="{050BB8A3-1D28-4235-8AA8-FDF8D4B239DA}" type="slidenum">
              <a:rPr lang="en-AU" smtClean="0"/>
              <a:t>13</a:t>
            </a:fld>
            <a:endParaRPr lang="en-AU"/>
          </a:p>
        </p:txBody>
      </p:sp>
    </p:spTree>
    <p:extLst>
      <p:ext uri="{BB962C8B-B14F-4D97-AF65-F5344CB8AC3E}">
        <p14:creationId xmlns:p14="http://schemas.microsoft.com/office/powerpoint/2010/main" val="390939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 xmlns:a16="http://schemas.microsoft.com/office/drawing/2014/main" id="{3926287B-A561-46A9-973F-2BA1CEDB04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0B1687-47F1-4F80-9277-8EB3AB6F131F}" type="slidenum">
              <a:rPr lang="en-US" altLang="fr-FR"/>
              <a:pPr>
                <a:spcBef>
                  <a:spcPct val="0"/>
                </a:spcBef>
              </a:pPr>
              <a:t>15</a:t>
            </a:fld>
            <a:endParaRPr lang="en-US" altLang="fr-FR"/>
          </a:p>
        </p:txBody>
      </p:sp>
      <p:sp>
        <p:nvSpPr>
          <p:cNvPr id="47107" name="Rectangle 7">
            <a:extLst>
              <a:ext uri="{FF2B5EF4-FFF2-40B4-BE49-F238E27FC236}">
                <a16:creationId xmlns="" xmlns:a16="http://schemas.microsoft.com/office/drawing/2014/main" id="{3FAEBD0D-FD3E-4FFA-8498-D2559E929658}"/>
              </a:ext>
            </a:extLst>
          </p:cNvPr>
          <p:cNvSpPr txBox="1">
            <a:spLocks noGrp="1" noChangeArrowheads="1"/>
          </p:cNvSpPr>
          <p:nvPr/>
        </p:nvSpPr>
        <p:spPr bwMode="auto">
          <a:xfrm>
            <a:off x="3819525" y="937895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1281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281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281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281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281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102ABBFD-1771-432D-8BC3-8DB5E155E907}" type="slidenum">
              <a:rPr lang="en-US" altLang="en-US">
                <a:latin typeface="Arial" panose="020B0604020202020204" pitchFamily="34" charset="0"/>
              </a:rPr>
              <a:pPr algn="r" eaLnBrk="1" hangingPunct="1">
                <a:spcBef>
                  <a:spcPct val="0"/>
                </a:spcBef>
              </a:pPr>
              <a:t>15</a:t>
            </a:fld>
            <a:endParaRPr lang="en-US" altLang="en-US">
              <a:latin typeface="Arial" panose="020B0604020202020204" pitchFamily="34" charset="0"/>
            </a:endParaRPr>
          </a:p>
        </p:txBody>
      </p:sp>
      <p:sp>
        <p:nvSpPr>
          <p:cNvPr id="47108" name="Rectangle 1026">
            <a:extLst>
              <a:ext uri="{FF2B5EF4-FFF2-40B4-BE49-F238E27FC236}">
                <a16:creationId xmlns="" xmlns:a16="http://schemas.microsoft.com/office/drawing/2014/main" id="{57541AE4-FD72-48AC-88E8-1CB20E4FFD6F}"/>
              </a:ext>
            </a:extLst>
          </p:cNvPr>
          <p:cNvSpPr>
            <a:spLocks noGrp="1" noRot="1" noChangeAspect="1" noChangeArrowheads="1" noTextEdit="1"/>
          </p:cNvSpPr>
          <p:nvPr>
            <p:ph type="sldImg"/>
          </p:nvPr>
        </p:nvSpPr>
        <p:spPr bwMode="auto">
          <a:xfrm>
            <a:off x="74613" y="739775"/>
            <a:ext cx="6889750" cy="387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1027">
            <a:extLst>
              <a:ext uri="{FF2B5EF4-FFF2-40B4-BE49-F238E27FC236}">
                <a16:creationId xmlns="" xmlns:a16="http://schemas.microsoft.com/office/drawing/2014/main" id="{8FB7AF98-C47F-4E53-A020-158549BF4F20}"/>
              </a:ext>
            </a:extLst>
          </p:cNvPr>
          <p:cNvSpPr>
            <a:spLocks noGrp="1" noChangeArrowheads="1"/>
          </p:cNvSpPr>
          <p:nvPr>
            <p:ph type="body" idx="1"/>
          </p:nvPr>
        </p:nvSpPr>
        <p:spPr bwMode="auto">
          <a:xfrm>
            <a:off x="822325" y="4687888"/>
            <a:ext cx="5392738" cy="4362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Immerse yourself, throw yourself in, go out of your comfort zone, you have to sooner or later.</a:t>
            </a:r>
          </a:p>
          <a:p>
            <a:pPr eaLnBrk="1" hangingPunct="1"/>
            <a:r>
              <a:rPr lang="en-US" altLang="en-US" dirty="0"/>
              <a:t>Make the decision/commitment, now that you’re here.</a:t>
            </a:r>
          </a:p>
          <a:p>
            <a:pPr eaLnBrk="1" hangingPunct="1"/>
            <a:endParaRPr lang="en-US" altLang="en-US" dirty="0"/>
          </a:p>
          <a:p>
            <a:pPr eaLnBrk="1" hangingPunct="1"/>
            <a:r>
              <a:rPr lang="en-US" altLang="en-US" dirty="0"/>
              <a:t>Don’t go home – physically, and psychologically</a:t>
            </a:r>
          </a:p>
        </p:txBody>
      </p:sp>
    </p:spTree>
    <p:extLst>
      <p:ext uri="{BB962C8B-B14F-4D97-AF65-F5344CB8AC3E}">
        <p14:creationId xmlns:p14="http://schemas.microsoft.com/office/powerpoint/2010/main" val="243971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 xmlns:a16="http://schemas.microsoft.com/office/drawing/2014/main" id="{F5E1867F-7637-490C-BD2B-A01B25D76B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 xmlns:a16="http://schemas.microsoft.com/office/drawing/2014/main" id="{86E11425-3B65-424F-A95B-BC0E40368A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err="1"/>
              <a:t>When</a:t>
            </a:r>
            <a:r>
              <a:rPr lang="fr-FR" altLang="fr-FR" dirty="0"/>
              <a:t> </a:t>
            </a:r>
            <a:r>
              <a:rPr lang="fr-FR" altLang="fr-FR" dirty="0" err="1"/>
              <a:t>experienced</a:t>
            </a:r>
            <a:r>
              <a:rPr lang="fr-FR" altLang="fr-FR" dirty="0"/>
              <a:t> expats </a:t>
            </a:r>
            <a:r>
              <a:rPr lang="fr-FR" altLang="fr-FR" dirty="0" err="1"/>
              <a:t>were</a:t>
            </a:r>
            <a:r>
              <a:rPr lang="fr-FR" altLang="fr-FR" dirty="0"/>
              <a:t> </a:t>
            </a:r>
            <a:r>
              <a:rPr lang="fr-FR" altLang="fr-FR" dirty="0" err="1"/>
              <a:t>asked</a:t>
            </a:r>
            <a:r>
              <a:rPr lang="fr-FR" altLang="fr-FR" dirty="0"/>
              <a:t> </a:t>
            </a:r>
            <a:r>
              <a:rPr lang="fr-FR" altLang="fr-FR" dirty="0" err="1"/>
              <a:t>what</a:t>
            </a:r>
            <a:r>
              <a:rPr lang="fr-FR" altLang="fr-FR" dirty="0"/>
              <a:t> </a:t>
            </a:r>
            <a:r>
              <a:rPr lang="fr-FR" altLang="fr-FR" dirty="0" err="1"/>
              <a:t>were</a:t>
            </a:r>
            <a:r>
              <a:rPr lang="fr-FR" altLang="fr-FR" dirty="0"/>
              <a:t> the </a:t>
            </a:r>
            <a:r>
              <a:rPr lang="fr-FR" altLang="fr-FR" dirty="0" err="1"/>
              <a:t>characteristics</a:t>
            </a:r>
            <a:r>
              <a:rPr lang="fr-FR" altLang="fr-FR" dirty="0"/>
              <a:t> </a:t>
            </a:r>
            <a:r>
              <a:rPr lang="fr-FR" altLang="fr-FR" dirty="0" err="1"/>
              <a:t>that</a:t>
            </a:r>
            <a:r>
              <a:rPr lang="fr-FR" altLang="fr-FR" dirty="0"/>
              <a:t> </a:t>
            </a:r>
            <a:r>
              <a:rPr lang="fr-FR" altLang="fr-FR" dirty="0" err="1"/>
              <a:t>were</a:t>
            </a:r>
            <a:r>
              <a:rPr lang="fr-FR" altLang="fr-FR" dirty="0"/>
              <a:t> </a:t>
            </a:r>
            <a:r>
              <a:rPr lang="fr-FR" altLang="fr-FR" dirty="0" err="1"/>
              <a:t>most</a:t>
            </a:r>
            <a:r>
              <a:rPr lang="fr-FR" altLang="fr-FR" dirty="0"/>
              <a:t> important in </a:t>
            </a:r>
            <a:r>
              <a:rPr lang="fr-FR" altLang="fr-FR" dirty="0" err="1"/>
              <a:t>order</a:t>
            </a:r>
            <a:r>
              <a:rPr lang="fr-FR" altLang="fr-FR" dirty="0"/>
              <a:t> to have a </a:t>
            </a:r>
            <a:r>
              <a:rPr lang="fr-FR" altLang="fr-FR" dirty="0" err="1"/>
              <a:t>successful</a:t>
            </a:r>
            <a:r>
              <a:rPr lang="fr-FR" altLang="fr-FR" dirty="0"/>
              <a:t> mission, </a:t>
            </a:r>
          </a:p>
          <a:p>
            <a:r>
              <a:rPr lang="fr-FR" altLang="fr-FR" dirty="0" err="1"/>
              <a:t>they</a:t>
            </a:r>
            <a:r>
              <a:rPr lang="fr-FR" altLang="fr-FR" dirty="0"/>
              <a:t> </a:t>
            </a:r>
            <a:r>
              <a:rPr lang="fr-FR" altLang="fr-FR" dirty="0" err="1"/>
              <a:t>citied</a:t>
            </a:r>
            <a:r>
              <a:rPr lang="fr-FR" altLang="fr-FR" dirty="0"/>
              <a:t> </a:t>
            </a:r>
            <a:r>
              <a:rPr lang="fr-FR" altLang="fr-FR" dirty="0" err="1"/>
              <a:t>Flexibility</a:t>
            </a:r>
            <a:r>
              <a:rPr lang="fr-FR" altLang="fr-FR" dirty="0"/>
              <a:t> and </a:t>
            </a:r>
            <a:r>
              <a:rPr lang="fr-FR" altLang="fr-FR" dirty="0" err="1"/>
              <a:t>Adaptability</a:t>
            </a:r>
            <a:r>
              <a:rPr lang="fr-FR" altLang="fr-FR" dirty="0"/>
              <a:t> as </a:t>
            </a:r>
            <a:r>
              <a:rPr lang="fr-FR" altLang="fr-FR" dirty="0" err="1"/>
              <a:t>being</a:t>
            </a:r>
            <a:r>
              <a:rPr lang="fr-FR" altLang="fr-FR" dirty="0"/>
              <a:t> crucial, </a:t>
            </a:r>
          </a:p>
          <a:p>
            <a:r>
              <a:rPr lang="fr-FR" altLang="fr-FR" dirty="0" err="1"/>
              <a:t>followed</a:t>
            </a:r>
            <a:r>
              <a:rPr lang="fr-FR" altLang="fr-FR" dirty="0"/>
              <a:t> by </a:t>
            </a:r>
            <a:r>
              <a:rPr lang="fr-FR" altLang="fr-FR" dirty="0" err="1"/>
              <a:t>having</a:t>
            </a:r>
            <a:r>
              <a:rPr lang="fr-FR" altLang="fr-FR" dirty="0"/>
              <a:t> an open </a:t>
            </a:r>
            <a:r>
              <a:rPr lang="fr-FR" altLang="fr-FR" dirty="0" err="1"/>
              <a:t>mind</a:t>
            </a:r>
            <a:r>
              <a:rPr lang="fr-FR" altLang="fr-FR" dirty="0"/>
              <a:t>, </a:t>
            </a:r>
            <a:r>
              <a:rPr lang="fr-FR" altLang="fr-FR" dirty="0" err="1"/>
              <a:t>being</a:t>
            </a:r>
            <a:r>
              <a:rPr lang="fr-FR" altLang="fr-FR" dirty="0"/>
              <a:t> </a:t>
            </a:r>
            <a:r>
              <a:rPr lang="fr-FR" altLang="fr-FR" dirty="0" err="1"/>
              <a:t>motivated</a:t>
            </a:r>
            <a:r>
              <a:rPr lang="fr-FR" altLang="fr-FR" dirty="0"/>
              <a:t>, </a:t>
            </a:r>
            <a:r>
              <a:rPr lang="fr-FR" altLang="fr-FR" dirty="0" err="1"/>
              <a:t>being</a:t>
            </a:r>
            <a:r>
              <a:rPr lang="fr-FR" altLang="fr-FR" dirty="0"/>
              <a:t> </a:t>
            </a:r>
            <a:r>
              <a:rPr lang="fr-FR" altLang="fr-FR" dirty="0" err="1"/>
              <a:t>curious</a:t>
            </a:r>
            <a:r>
              <a:rPr lang="fr-FR" altLang="fr-FR" dirty="0"/>
              <a:t>, and </a:t>
            </a:r>
            <a:r>
              <a:rPr lang="fr-FR" altLang="fr-FR" dirty="0" err="1"/>
              <a:t>tolerating</a:t>
            </a:r>
            <a:r>
              <a:rPr lang="fr-FR" altLang="fr-FR" dirty="0"/>
              <a:t> </a:t>
            </a:r>
            <a:r>
              <a:rPr lang="fr-FR" altLang="fr-FR" dirty="0" err="1"/>
              <a:t>differences</a:t>
            </a:r>
            <a:r>
              <a:rPr lang="fr-FR" altLang="fr-FR" dirty="0"/>
              <a:t>.</a:t>
            </a:r>
          </a:p>
        </p:txBody>
      </p:sp>
      <p:sp>
        <p:nvSpPr>
          <p:cNvPr id="38916" name="Espace réservé du numéro de diapositive 3">
            <a:extLst>
              <a:ext uri="{FF2B5EF4-FFF2-40B4-BE49-F238E27FC236}">
                <a16:creationId xmlns="" xmlns:a16="http://schemas.microsoft.com/office/drawing/2014/main" id="{78F41B19-384C-4C5F-A516-1E5E11C10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C430C5-1170-48AF-AB63-49B83DBE3A9C}" type="slidenum">
              <a:rPr lang="en-US" altLang="fr-FR"/>
              <a:pPr>
                <a:spcBef>
                  <a:spcPct val="0"/>
                </a:spcBef>
              </a:pPr>
              <a:t>16</a:t>
            </a:fld>
            <a:endParaRPr lang="en-US" altLang="fr-FR"/>
          </a:p>
        </p:txBody>
      </p:sp>
    </p:spTree>
    <p:extLst>
      <p:ext uri="{BB962C8B-B14F-4D97-AF65-F5344CB8AC3E}">
        <p14:creationId xmlns:p14="http://schemas.microsoft.com/office/powerpoint/2010/main" val="354303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407988" y="698500"/>
            <a:ext cx="6197600" cy="3486150"/>
          </a:xfrm>
          <a:noFill/>
          <a:ln>
            <a:solidFill>
              <a:srgbClr val="000000"/>
            </a:solidFill>
            <a:miter lim="800000"/>
            <a:headEnd/>
            <a:tailEnd/>
          </a:ln>
        </p:spPr>
      </p:sp>
      <p:sp>
        <p:nvSpPr>
          <p:cNvPr id="195589" name="Rectangle 3"/>
          <p:cNvSpPr>
            <a:spLocks noGrp="1" noChangeArrowheads="1"/>
          </p:cNvSpPr>
          <p:nvPr>
            <p:ph type="body" idx="1"/>
          </p:nvPr>
        </p:nvSpPr>
        <p:spPr>
          <a:xfrm>
            <a:off x="398463" y="4414838"/>
            <a:ext cx="6323012" cy="4184650"/>
          </a:xfrm>
          <a:ln/>
        </p:spPr>
        <p:txBody>
          <a:bodyPr wrap="square" lIns="88114" tIns="44057" rIns="88114" bIns="44057" numCol="1" anchor="t" anchorCtr="0" compatLnSpc="1">
            <a:prstTxWarp prst="textNoShape">
              <a:avLst/>
            </a:prstTxWarp>
            <a:noAutofit/>
          </a:bodyPr>
          <a:lstStyle/>
          <a:p>
            <a:pPr lvl="0" eaLnBrk="1" hangingPunct="1"/>
            <a:r>
              <a:rPr lang="en-US" sz="1000" b="1" dirty="0">
                <a:solidFill>
                  <a:prstClr val="black"/>
                </a:solidFill>
              </a:rPr>
              <a:t>Manual Page(s):</a:t>
            </a:r>
          </a:p>
          <a:p>
            <a:pPr lvl="0" eaLnBrk="1" hangingPunct="1"/>
            <a:endParaRPr lang="en-US" sz="1000" dirty="0">
              <a:solidFill>
                <a:prstClr val="black"/>
              </a:solidFill>
            </a:endParaRPr>
          </a:p>
          <a:p>
            <a:pPr lvl="0" eaLnBrk="1" hangingPunct="1"/>
            <a:r>
              <a:rPr lang="en-US" sz="1000" b="1" dirty="0"/>
              <a:t>Where do you think this cycle</a:t>
            </a:r>
            <a:r>
              <a:rPr lang="en-US" sz="1000" b="1" baseline="0" dirty="0"/>
              <a:t> starts.</a:t>
            </a:r>
            <a:endParaRPr lang="en-US" sz="1000" b="1" dirty="0"/>
          </a:p>
          <a:p>
            <a:pPr algn="just" eaLnBrk="1" hangingPunct="1">
              <a:lnSpc>
                <a:spcPct val="80000"/>
              </a:lnSpc>
            </a:pPr>
            <a:endParaRPr lang="en-US" sz="1000" dirty="0"/>
          </a:p>
          <a:p>
            <a:pPr algn="just" eaLnBrk="1" hangingPunct="1">
              <a:lnSpc>
                <a:spcPct val="80000"/>
              </a:lnSpc>
            </a:pPr>
            <a:r>
              <a:rPr lang="en-US" sz="1000" dirty="0"/>
              <a:t>Becoming culturally competent is a journey – evolving and emerging </a:t>
            </a:r>
            <a:endParaRPr lang="en-US" sz="1000" u="sng" dirty="0"/>
          </a:p>
          <a:p>
            <a:pPr algn="just" eaLnBrk="1" hangingPunct="1">
              <a:lnSpc>
                <a:spcPct val="80000"/>
              </a:lnSpc>
            </a:pPr>
            <a:r>
              <a:rPr lang="en-US" sz="1000" u="sng" dirty="0"/>
              <a:t>Open Attitude</a:t>
            </a:r>
            <a:r>
              <a:rPr lang="en-US" sz="1000" dirty="0"/>
              <a:t>: </a:t>
            </a:r>
          </a:p>
          <a:p>
            <a:pPr algn="just" eaLnBrk="1" hangingPunct="1">
              <a:lnSpc>
                <a:spcPct val="80000"/>
              </a:lnSpc>
            </a:pPr>
            <a:r>
              <a:rPr lang="en-US" sz="1000" dirty="0"/>
              <a:t>Humble Curiosity. Let go of ego, </a:t>
            </a:r>
            <a:r>
              <a:rPr lang="en-US" sz="1000" dirty="0" err="1"/>
              <a:t>non-judgemental</a:t>
            </a:r>
            <a:r>
              <a:rPr lang="en-US" sz="1000" dirty="0"/>
              <a:t>. Mercy over Judgement.  Love over fear.</a:t>
            </a:r>
          </a:p>
          <a:p>
            <a:pPr algn="just" eaLnBrk="1" hangingPunct="1">
              <a:lnSpc>
                <a:spcPct val="80000"/>
              </a:lnSpc>
            </a:pPr>
            <a:r>
              <a:rPr lang="en-US" sz="1000" dirty="0"/>
              <a:t>Pause and introspect. </a:t>
            </a:r>
          </a:p>
          <a:p>
            <a:pPr algn="just" eaLnBrk="1" hangingPunct="1">
              <a:lnSpc>
                <a:spcPct val="80000"/>
              </a:lnSpc>
            </a:pPr>
            <a:endParaRPr lang="en-US" sz="1000" dirty="0"/>
          </a:p>
          <a:p>
            <a:pPr algn="just" eaLnBrk="1" hangingPunct="1">
              <a:lnSpc>
                <a:spcPct val="80000"/>
              </a:lnSpc>
            </a:pPr>
            <a:r>
              <a:rPr lang="en-US" sz="1000" dirty="0"/>
              <a:t>Look closely at your own assumptions about how/why people behave.</a:t>
            </a:r>
          </a:p>
          <a:p>
            <a:pPr algn="just" eaLnBrk="1" hangingPunct="1">
              <a:lnSpc>
                <a:spcPct val="80000"/>
              </a:lnSpc>
            </a:pPr>
            <a:endParaRPr lang="en-US" sz="1000" dirty="0"/>
          </a:p>
          <a:p>
            <a:pPr algn="just" eaLnBrk="1" hangingPunct="1">
              <a:lnSpc>
                <a:spcPct val="80000"/>
              </a:lnSpc>
            </a:pPr>
            <a:r>
              <a:rPr lang="en-US" sz="1000" dirty="0"/>
              <a:t>Start with </a:t>
            </a:r>
            <a:r>
              <a:rPr lang="en-US" sz="1000" dirty="0" err="1"/>
              <a:t>generalisations</a:t>
            </a:r>
            <a:r>
              <a:rPr lang="en-US" sz="1000" dirty="0"/>
              <a:t> i.e. helpful and respectful ideas about a social group. </a:t>
            </a:r>
          </a:p>
          <a:p>
            <a:pPr algn="just" eaLnBrk="1" hangingPunct="1">
              <a:lnSpc>
                <a:spcPct val="80000"/>
              </a:lnSpc>
            </a:pPr>
            <a:r>
              <a:rPr lang="en-US" sz="1000" dirty="0"/>
              <a:t>Be open to information through on-going observation. Refrain from quick judgments.</a:t>
            </a:r>
          </a:p>
          <a:p>
            <a:pPr algn="just" eaLnBrk="1" hangingPunct="1">
              <a:lnSpc>
                <a:spcPct val="80000"/>
              </a:lnSpc>
            </a:pPr>
            <a:endParaRPr lang="en-US" sz="1000" u="sng" dirty="0"/>
          </a:p>
          <a:p>
            <a:pPr algn="just" eaLnBrk="1" hangingPunct="1">
              <a:lnSpc>
                <a:spcPct val="80000"/>
              </a:lnSpc>
            </a:pPr>
            <a:r>
              <a:rPr lang="en-US" sz="1000" u="sng" dirty="0"/>
              <a:t>Self Awareness</a:t>
            </a:r>
            <a:r>
              <a:rPr lang="en-US" sz="1000" dirty="0"/>
              <a:t>: Focus on developing self awareness and knowledge of your own cultural preferences and how it reflects in your behavior. </a:t>
            </a:r>
          </a:p>
          <a:p>
            <a:pPr algn="just" eaLnBrk="1" hangingPunct="1">
              <a:lnSpc>
                <a:spcPct val="80000"/>
              </a:lnSpc>
            </a:pPr>
            <a:r>
              <a:rPr lang="en-US" sz="1000" dirty="0"/>
              <a:t>Leadership skills: awareness of self – attitudes values, </a:t>
            </a:r>
          </a:p>
          <a:p>
            <a:pPr algn="just" eaLnBrk="1" hangingPunct="1">
              <a:lnSpc>
                <a:spcPct val="80000"/>
              </a:lnSpc>
            </a:pPr>
            <a:endParaRPr lang="en-US" sz="1000" dirty="0"/>
          </a:p>
          <a:p>
            <a:pPr algn="just" eaLnBrk="1" hangingPunct="1">
              <a:lnSpc>
                <a:spcPct val="80000"/>
              </a:lnSpc>
            </a:pPr>
            <a:endParaRPr lang="en-US" sz="1000" u="sng" dirty="0"/>
          </a:p>
          <a:p>
            <a:pPr algn="just" eaLnBrk="1" hangingPunct="1">
              <a:lnSpc>
                <a:spcPct val="80000"/>
              </a:lnSpc>
            </a:pPr>
            <a:r>
              <a:rPr lang="en-US" sz="1000" u="sng" dirty="0"/>
              <a:t>Other Awareness</a:t>
            </a:r>
            <a:r>
              <a:rPr lang="en-US" sz="1000" dirty="0"/>
              <a:t>:  Understanding and Ability to recognize attitudes, values and behavior preferences of others. </a:t>
            </a:r>
          </a:p>
          <a:p>
            <a:pPr algn="just" eaLnBrk="1" hangingPunct="1">
              <a:lnSpc>
                <a:spcPct val="80000"/>
              </a:lnSpc>
            </a:pPr>
            <a:endParaRPr lang="en-US" sz="1000" dirty="0"/>
          </a:p>
          <a:p>
            <a:pPr algn="just" eaLnBrk="1" hangingPunct="1">
              <a:lnSpc>
                <a:spcPct val="80000"/>
              </a:lnSpc>
            </a:pPr>
            <a:endParaRPr lang="en-US" sz="1000" u="sng" dirty="0"/>
          </a:p>
          <a:p>
            <a:pPr algn="just" eaLnBrk="1" hangingPunct="1">
              <a:lnSpc>
                <a:spcPct val="80000"/>
              </a:lnSpc>
            </a:pPr>
            <a:r>
              <a:rPr lang="en-US" sz="1000" u="sng" dirty="0"/>
              <a:t>Cultural Knowledge</a:t>
            </a:r>
            <a:r>
              <a:rPr lang="en-US" sz="1000" dirty="0"/>
              <a:t>: Developing knowledge about a culture. Grounding our awareness in other social and business cultures. The COM™ and its 3 dimensions have immense practical value in this context.</a:t>
            </a:r>
          </a:p>
          <a:p>
            <a:pPr algn="just" eaLnBrk="1" hangingPunct="1">
              <a:lnSpc>
                <a:spcPct val="80000"/>
              </a:lnSpc>
            </a:pPr>
            <a:endParaRPr lang="en-US" sz="1000" u="sng" dirty="0"/>
          </a:p>
          <a:p>
            <a:pPr algn="just" eaLnBrk="1" hangingPunct="1">
              <a:lnSpc>
                <a:spcPct val="80000"/>
              </a:lnSpc>
            </a:pPr>
            <a:r>
              <a:rPr lang="en-US" sz="1000" u="sng" dirty="0"/>
              <a:t>Cross-cultural Skills</a:t>
            </a:r>
            <a:r>
              <a:rPr lang="en-US" sz="1000" dirty="0"/>
              <a:t>: Translate awareness and knowledge into skills, building your confidence and ability to integrate cultural differences into new and more rewarding ways of doing business.</a:t>
            </a:r>
          </a:p>
          <a:p>
            <a:pPr algn="just" eaLnBrk="1" hangingPunct="1">
              <a:lnSpc>
                <a:spcPct val="80000"/>
              </a:lnSpc>
            </a:pPr>
            <a:endParaRPr lang="en-US" sz="1000" dirty="0"/>
          </a:p>
          <a:p>
            <a:pPr algn="just" eaLnBrk="1" hangingPunct="1">
              <a:lnSpc>
                <a:spcPct val="80000"/>
              </a:lnSpc>
            </a:pPr>
            <a:r>
              <a:rPr lang="en-US" sz="1000" dirty="0"/>
              <a:t>On the assumption of all participants having an open attitude, the remainder of the program is dedicated to the four aspects of self-awareness, other-awareness, cultural knowledge and adapting skills. </a:t>
            </a:r>
          </a:p>
          <a:p>
            <a:pPr algn="just" eaLnBrk="1" hangingPunct="1">
              <a:lnSpc>
                <a:spcPct val="80000"/>
              </a:lnSpc>
            </a:pPr>
            <a:r>
              <a:rPr lang="en-US" sz="1000" dirty="0"/>
              <a:t>COM frame differences in a non threatening manner, </a:t>
            </a:r>
          </a:p>
        </p:txBody>
      </p:sp>
    </p:spTree>
    <p:extLst>
      <p:ext uri="{BB962C8B-B14F-4D97-AF65-F5344CB8AC3E}">
        <p14:creationId xmlns:p14="http://schemas.microsoft.com/office/powerpoint/2010/main" val="5937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a:extLst>
              <a:ext uri="{FF2B5EF4-FFF2-40B4-BE49-F238E27FC236}">
                <a16:creationId xmlns="" xmlns:a16="http://schemas.microsoft.com/office/drawing/2014/main" id="{78A96735-5506-4CFD-A666-BDDC55D3F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a:extLst>
              <a:ext uri="{FF2B5EF4-FFF2-40B4-BE49-F238E27FC236}">
                <a16:creationId xmlns="" xmlns:a16="http://schemas.microsoft.com/office/drawing/2014/main" id="{1DFC8C40-56F9-48A5-8AE5-7436ED0B0C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dirty="0"/>
              <a:t>Denial - Lacks any Cultural awareness</a:t>
            </a:r>
          </a:p>
          <a:p>
            <a:r>
              <a:rPr lang="en-US" altLang="fr-FR" dirty="0"/>
              <a:t>Defense – Sees all others as negative and own culture as superior</a:t>
            </a:r>
          </a:p>
          <a:p>
            <a:r>
              <a:rPr lang="en-US" altLang="fr-FR" dirty="0" err="1"/>
              <a:t>Minimisation</a:t>
            </a:r>
            <a:r>
              <a:rPr lang="en-US" altLang="fr-FR" dirty="0"/>
              <a:t> – differences are not important, </a:t>
            </a:r>
          </a:p>
          <a:p>
            <a:r>
              <a:rPr lang="en-US" altLang="fr-FR" dirty="0"/>
              <a:t>Acceptance – </a:t>
            </a:r>
            <a:r>
              <a:rPr lang="en-US" altLang="fr-FR" dirty="0" err="1"/>
              <a:t>recognises</a:t>
            </a:r>
            <a:r>
              <a:rPr lang="en-US" altLang="fr-FR" dirty="0"/>
              <a:t>  and accepts different Cultures, and actively interests self in learning</a:t>
            </a:r>
          </a:p>
          <a:p>
            <a:r>
              <a:rPr lang="en-US" altLang="fr-FR" dirty="0"/>
              <a:t>Adaptation – daily effort, sacrificing one’s own securities/world view, to discover, appreciate cultural differences, Understands own Culture and the effect Culture has in relating</a:t>
            </a:r>
          </a:p>
          <a:p>
            <a:r>
              <a:rPr lang="en-US" altLang="fr-FR" dirty="0"/>
              <a:t>Integration – comfortable in another Culture, moving between, possibly not feeling solely of one Culture</a:t>
            </a:r>
          </a:p>
          <a:p>
            <a:endParaRPr lang="en-US" alt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127" charset="0"/>
              </a:rPr>
              <a:t>Cultural competency is the ability to effectively navigate – communicate, interrelate, and effectively function in diverse cultural settings.</a:t>
            </a:r>
          </a:p>
          <a:p>
            <a:endParaRPr lang="en-US" altLang="fr-FR" dirty="0"/>
          </a:p>
        </p:txBody>
      </p:sp>
      <p:sp>
        <p:nvSpPr>
          <p:cNvPr id="90116" name="Espace réservé du numéro de diapositive 3">
            <a:extLst>
              <a:ext uri="{FF2B5EF4-FFF2-40B4-BE49-F238E27FC236}">
                <a16:creationId xmlns="" xmlns:a16="http://schemas.microsoft.com/office/drawing/2014/main" id="{74B9975E-243A-498F-B5AC-D4996EDF9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FCEB816-70BD-4F57-A029-9D39982F60D4}" type="slidenum">
              <a:rPr lang="en-US" altLang="fr-FR"/>
              <a:pPr>
                <a:spcBef>
                  <a:spcPct val="0"/>
                </a:spcBef>
              </a:pPr>
              <a:t>18</a:t>
            </a:fld>
            <a:endParaRPr lang="en-US" altLang="fr-FR"/>
          </a:p>
        </p:txBody>
      </p:sp>
    </p:spTree>
    <p:extLst>
      <p:ext uri="{BB962C8B-B14F-4D97-AF65-F5344CB8AC3E}">
        <p14:creationId xmlns:p14="http://schemas.microsoft.com/office/powerpoint/2010/main" val="320070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19</a:t>
            </a:fld>
            <a:endParaRPr lang="en-AU"/>
          </a:p>
        </p:txBody>
      </p:sp>
    </p:spTree>
    <p:extLst>
      <p:ext uri="{BB962C8B-B14F-4D97-AF65-F5344CB8AC3E}">
        <p14:creationId xmlns:p14="http://schemas.microsoft.com/office/powerpoint/2010/main" val="90976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20</a:t>
            </a:fld>
            <a:endParaRPr lang="en-AU"/>
          </a:p>
        </p:txBody>
      </p:sp>
    </p:spTree>
    <p:extLst>
      <p:ext uri="{BB962C8B-B14F-4D97-AF65-F5344CB8AC3E}">
        <p14:creationId xmlns:p14="http://schemas.microsoft.com/office/powerpoint/2010/main" val="205166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Homily length, arrive before Mass, end on time, meetings start on time and end on time</a:t>
            </a:r>
          </a:p>
          <a:p>
            <a:endParaRPr lang="en-US" dirty="0"/>
          </a:p>
          <a:p>
            <a:r>
              <a:rPr lang="en-US" dirty="0"/>
              <a:t>Don’t touch, wait to be presented the hand before shaking, greeting women, </a:t>
            </a:r>
          </a:p>
          <a:p>
            <a:r>
              <a:rPr lang="en-US" dirty="0"/>
              <a:t>Personal space, especially in the more rural towns</a:t>
            </a:r>
          </a:p>
          <a:p>
            <a:r>
              <a:rPr lang="en-US" dirty="0"/>
              <a:t>Taboos Qs-  $ rent/income/housing cost, marriage,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 Life separation, </a:t>
            </a:r>
          </a:p>
          <a:p>
            <a:endParaRPr lang="en-US" dirty="0"/>
          </a:p>
          <a:p>
            <a:r>
              <a:rPr lang="en-US" dirty="0"/>
              <a:t> </a:t>
            </a:r>
          </a:p>
          <a:p>
            <a:r>
              <a:rPr lang="en-US" dirty="0"/>
              <a:t>Maintain eye contact, otherwise suspicion of disinterest, ignoring or disrespect, </a:t>
            </a:r>
          </a:p>
          <a:p>
            <a:r>
              <a:rPr lang="en-US" dirty="0"/>
              <a:t>Criticism is invited and valued, be constructive, sign of goodwill and interest</a:t>
            </a:r>
          </a:p>
          <a:p>
            <a:endParaRPr lang="en-US" dirty="0"/>
          </a:p>
          <a:p>
            <a:r>
              <a:rPr lang="en-US" dirty="0"/>
              <a:t>All people and all Women are equal – secretary, administrator, catechist, receptionist – all trades and professions, </a:t>
            </a:r>
          </a:p>
          <a:p>
            <a:r>
              <a:rPr lang="en-US" dirty="0"/>
              <a:t>even PM, no special privileges (caste system)</a:t>
            </a:r>
          </a:p>
          <a:p>
            <a:r>
              <a:rPr lang="en-US" dirty="0"/>
              <a:t>Titles, first names,</a:t>
            </a:r>
          </a:p>
          <a:p>
            <a:r>
              <a:rPr lang="en-US" dirty="0"/>
              <a:t>Decision making more democratic or consensus/participatory</a:t>
            </a:r>
          </a:p>
          <a:p>
            <a:endParaRPr lang="en-US" dirty="0"/>
          </a:p>
          <a:p>
            <a:r>
              <a:rPr lang="en-US" dirty="0"/>
              <a:t>Road rules, ask for the rules, secular law trumps canon law, </a:t>
            </a:r>
          </a:p>
          <a:p>
            <a:r>
              <a:rPr lang="en-US" dirty="0"/>
              <a:t>lining up – don’t jump queue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one is above the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21</a:t>
            </a:fld>
            <a:endParaRPr lang="en-AU"/>
          </a:p>
        </p:txBody>
      </p:sp>
    </p:spTree>
    <p:extLst>
      <p:ext uri="{BB962C8B-B14F-4D97-AF65-F5344CB8AC3E}">
        <p14:creationId xmlns:p14="http://schemas.microsoft.com/office/powerpoint/2010/main" val="169139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2</a:t>
            </a:fld>
            <a:endParaRPr lang="en-AU"/>
          </a:p>
        </p:txBody>
      </p:sp>
    </p:spTree>
    <p:extLst>
      <p:ext uri="{BB962C8B-B14F-4D97-AF65-F5344CB8AC3E}">
        <p14:creationId xmlns:p14="http://schemas.microsoft.com/office/powerpoint/2010/main" val="2355143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64DECAC1-545E-4201-959A-FCA6C46A7EED}" type="slidenum">
              <a:rPr lang="en-US" altLang="en-US">
                <a:solidFill>
                  <a:prstClr val="black"/>
                </a:solidFill>
              </a:rPr>
              <a:pPr>
                <a:defRPr/>
              </a:pPr>
              <a:t>23</a:t>
            </a:fld>
            <a:endParaRPr lang="en-US" altLang="en-US" dirty="0">
              <a:solidFill>
                <a:prstClr val="black"/>
              </a:solidFill>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66312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Skills</a:t>
            </a:r>
          </a:p>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24</a:t>
            </a:fld>
            <a:endParaRPr lang="en-AU"/>
          </a:p>
        </p:txBody>
      </p:sp>
    </p:spTree>
    <p:extLst>
      <p:ext uri="{BB962C8B-B14F-4D97-AF65-F5344CB8AC3E}">
        <p14:creationId xmlns:p14="http://schemas.microsoft.com/office/powerpoint/2010/main" val="222796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ltLang="en-US"/>
              <a:t>Collaborating Effectively Across Cultures</a:t>
            </a:r>
          </a:p>
          <a:p>
            <a:pPr>
              <a:defRPr/>
            </a:pPr>
            <a:r>
              <a:rPr lang="de-DE" altLang="en-US"/>
              <a:t>Facilitator Guide (English)</a:t>
            </a:r>
            <a:endParaRPr lang="en-US" altLang="en-US"/>
          </a:p>
        </p:txBody>
      </p:sp>
      <p:sp>
        <p:nvSpPr>
          <p:cNvPr id="5" name="Rectangle 6"/>
          <p:cNvSpPr>
            <a:spLocks noGrp="1" noChangeArrowheads="1"/>
          </p:cNvSpPr>
          <p:nvPr>
            <p:ph type="ftr" sz="quarter" idx="4"/>
          </p:nvPr>
        </p:nvSpPr>
        <p:spPr/>
        <p:txBody>
          <a:bodyPr/>
          <a:lstStyle/>
          <a:p>
            <a:pPr>
              <a:defRPr/>
            </a:pPr>
            <a:r>
              <a:rPr lang="de-DE" altLang="en-US"/>
              <a:t>Created by </a:t>
            </a:r>
            <a:r>
              <a:rPr lang="en-US" altLang="en-US"/>
              <a:t>©TMC 			  	                                                                                                    Page </a:t>
            </a:r>
            <a:fld id="{BB1B6D35-D658-4363-9F63-94FB8FEE6E8C}" type="slidenum">
              <a:rPr lang="en-US" altLang="en-US"/>
              <a:pPr>
                <a:defRPr/>
              </a:pPr>
              <a:t>25</a:t>
            </a:fld>
            <a:r>
              <a:rPr lang="en-US" altLang="en-US"/>
              <a:t/>
            </a:r>
            <a:br>
              <a:rPr lang="en-US" altLang="en-US"/>
            </a:br>
            <a:r>
              <a:rPr lang="en-US" altLang="en-US"/>
              <a:t> </a:t>
            </a: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16059" y="4721515"/>
            <a:ext cx="6126233" cy="4473359"/>
          </a:xfrm>
          <a:noFill/>
        </p:spPr>
        <p:txBody>
          <a:bodyPr wrap="square" numCol="1" anchor="t" anchorCtr="0" compatLnSpc="1">
            <a:prstTxWarp prst="textNoShape">
              <a:avLst/>
            </a:prstTxWarp>
          </a:bodyPr>
          <a:lstStyle/>
          <a:p>
            <a:pPr algn="just"/>
            <a:endParaRPr lang="en-GB" sz="1000" dirty="0">
              <a:latin typeface="Arial" pitchFamily="127" charset="0"/>
            </a:endParaRPr>
          </a:p>
        </p:txBody>
      </p:sp>
    </p:spTree>
    <p:extLst>
      <p:ext uri="{BB962C8B-B14F-4D97-AF65-F5344CB8AC3E}">
        <p14:creationId xmlns:p14="http://schemas.microsoft.com/office/powerpoint/2010/main" val="418507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ltLang="en-US"/>
              <a:t>Collaborating Effectively Across Cultures</a:t>
            </a:r>
          </a:p>
          <a:p>
            <a:pPr>
              <a:defRPr/>
            </a:pPr>
            <a:r>
              <a:rPr lang="de-DE" altLang="en-US"/>
              <a:t>Facilitator Guide (English)</a:t>
            </a:r>
            <a:endParaRPr lang="en-US" altLang="en-US"/>
          </a:p>
        </p:txBody>
      </p:sp>
      <p:sp>
        <p:nvSpPr>
          <p:cNvPr id="5" name="Rectangle 6"/>
          <p:cNvSpPr>
            <a:spLocks noGrp="1" noChangeArrowheads="1"/>
          </p:cNvSpPr>
          <p:nvPr>
            <p:ph type="ftr" sz="quarter" idx="4"/>
          </p:nvPr>
        </p:nvSpPr>
        <p:spPr/>
        <p:txBody>
          <a:bodyPr/>
          <a:lstStyle/>
          <a:p>
            <a:pPr>
              <a:defRPr/>
            </a:pPr>
            <a:r>
              <a:rPr lang="de-DE" altLang="en-US"/>
              <a:t>Created by </a:t>
            </a:r>
            <a:r>
              <a:rPr lang="en-US" altLang="en-US"/>
              <a:t>©TMC 			  	                                                                                                    Page </a:t>
            </a:r>
            <a:fld id="{BB1B6D35-D658-4363-9F63-94FB8FEE6E8C}" type="slidenum">
              <a:rPr lang="en-US" altLang="en-US"/>
              <a:pPr>
                <a:defRPr/>
              </a:pPr>
              <a:t>26</a:t>
            </a:fld>
            <a:r>
              <a:rPr lang="en-US" altLang="en-US"/>
              <a:t/>
            </a:r>
            <a:br>
              <a:rPr lang="en-US" altLang="en-US"/>
            </a:br>
            <a:r>
              <a:rPr lang="en-US" altLang="en-US"/>
              <a:t> </a:t>
            </a: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16059" y="4721515"/>
            <a:ext cx="6126233" cy="4473359"/>
          </a:xfrm>
          <a:noFill/>
        </p:spPr>
        <p:txBody>
          <a:bodyPr wrap="square" numCol="1" anchor="t" anchorCtr="0" compatLnSpc="1">
            <a:prstTxWarp prst="textNoShape">
              <a:avLst/>
            </a:prstTxWarp>
          </a:bodyPr>
          <a:lstStyle/>
          <a:p>
            <a:pPr algn="just"/>
            <a:endParaRPr lang="en-GB" sz="1000" dirty="0">
              <a:latin typeface="Arial" pitchFamily="127" charset="0"/>
            </a:endParaRPr>
          </a:p>
        </p:txBody>
      </p:sp>
    </p:spTree>
    <p:extLst>
      <p:ext uri="{BB962C8B-B14F-4D97-AF65-F5344CB8AC3E}">
        <p14:creationId xmlns:p14="http://schemas.microsoft.com/office/powerpoint/2010/main" val="2978054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a:bodyPr>
          <a:lstStyle/>
          <a:p>
            <a:pPr lvl="0" eaLnBrk="1" hangingPunct="1"/>
            <a:r>
              <a:rPr lang="en-US" b="1" dirty="0">
                <a:solidFill>
                  <a:prstClr val="black"/>
                </a:solidFill>
              </a:rPr>
              <a:t>Manual Page(s): </a:t>
            </a:r>
            <a:endParaRPr lang="en-US" dirty="0">
              <a:solidFill>
                <a:prstClr val="black"/>
              </a:solidFill>
            </a:endParaRPr>
          </a:p>
          <a:p>
            <a:pPr lvl="0" eaLnBrk="1" hangingPunct="1"/>
            <a:endParaRPr lang="en-US" dirty="0">
              <a:solidFill>
                <a:prstClr val="black"/>
              </a:solidFill>
            </a:endParaRPr>
          </a:p>
          <a:p>
            <a:pPr lvl="0" eaLnBrk="1" hangingPunct="1"/>
            <a:r>
              <a:rPr lang="en-US" b="1" dirty="0">
                <a:solidFill>
                  <a:prstClr val="black"/>
                </a:solidFill>
              </a:rPr>
              <a:t>Key Notes</a:t>
            </a:r>
            <a:r>
              <a:rPr lang="en-US" dirty="0">
                <a:solidFill>
                  <a:prstClr val="black"/>
                </a:solidFill>
              </a:rPr>
              <a:t>: </a:t>
            </a:r>
          </a:p>
          <a:p>
            <a:pPr>
              <a:lnSpc>
                <a:spcPct val="115000"/>
              </a:lnSpc>
            </a:pPr>
            <a:r>
              <a:rPr lang="en-US" dirty="0">
                <a:solidFill>
                  <a:srgbClr val="595959"/>
                </a:solidFill>
                <a:latin typeface="Arial"/>
                <a:ea typeface="Times New Roman"/>
              </a:rPr>
              <a:t> </a:t>
            </a:r>
          </a:p>
        </p:txBody>
      </p:sp>
      <p:sp>
        <p:nvSpPr>
          <p:cNvPr id="29700" name="Slide Number Placeholder 3"/>
          <p:cNvSpPr>
            <a:spLocks noGrp="1"/>
          </p:cNvSpPr>
          <p:nvPr>
            <p:ph type="sldNum" sz="quarter" idx="5"/>
          </p:nvPr>
        </p:nvSpPr>
        <p:spPr>
          <a:noFill/>
        </p:spPr>
        <p:txBody>
          <a:bodyPr/>
          <a:lstStyle/>
          <a:p>
            <a:fld id="{B8D99E42-F6EC-F841-83E9-7018926C0A62}" type="slidenum">
              <a:rPr lang="en-US">
                <a:latin typeface="Times New Roman" pitchFamily="30" charset="0"/>
                <a:ea typeface="ＭＳ Ｐゴシック" pitchFamily="30" charset="-128"/>
                <a:cs typeface="ＭＳ Ｐゴシック" pitchFamily="30" charset="-128"/>
              </a:rPr>
              <a:pPr/>
              <a:t>27</a:t>
            </a:fld>
            <a:endParaRPr lang="en-US" dirty="0">
              <a:latin typeface="Times New Roman" pitchFamily="30" charset="0"/>
              <a:ea typeface="ＭＳ Ｐゴシック" pitchFamily="30" charset="-128"/>
              <a:cs typeface="ＭＳ Ｐゴシック" pitchFamily="30" charset="-128"/>
            </a:endParaRPr>
          </a:p>
        </p:txBody>
      </p:sp>
    </p:spTree>
    <p:extLst>
      <p:ext uri="{BB962C8B-B14F-4D97-AF65-F5344CB8AC3E}">
        <p14:creationId xmlns:p14="http://schemas.microsoft.com/office/powerpoint/2010/main" val="3383942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a:bodyPr>
          <a:lstStyle/>
          <a:p>
            <a:pPr lvl="0" eaLnBrk="1" hangingPunct="1"/>
            <a:r>
              <a:rPr lang="en-US" b="1" dirty="0">
                <a:solidFill>
                  <a:prstClr val="black"/>
                </a:solidFill>
              </a:rPr>
              <a:t>Manual Page(s): </a:t>
            </a:r>
            <a:endParaRPr lang="en-US" dirty="0">
              <a:solidFill>
                <a:prstClr val="black"/>
              </a:solidFill>
            </a:endParaRPr>
          </a:p>
          <a:p>
            <a:pPr lvl="0" eaLnBrk="1" hangingPunct="1"/>
            <a:endParaRPr lang="en-US" dirty="0">
              <a:solidFill>
                <a:prstClr val="black"/>
              </a:solidFill>
            </a:endParaRPr>
          </a:p>
          <a:p>
            <a:pPr lvl="0" eaLnBrk="1" hangingPunct="1"/>
            <a:r>
              <a:rPr lang="en-US" b="1" dirty="0">
                <a:solidFill>
                  <a:prstClr val="black"/>
                </a:solidFill>
              </a:rPr>
              <a:t>Key Notes</a:t>
            </a:r>
            <a:r>
              <a:rPr lang="en-US" dirty="0">
                <a:solidFill>
                  <a:prstClr val="black"/>
                </a:solidFill>
              </a:rPr>
              <a:t>: </a:t>
            </a:r>
          </a:p>
          <a:p>
            <a:pPr>
              <a:lnSpc>
                <a:spcPct val="115000"/>
              </a:lnSpc>
            </a:pPr>
            <a:r>
              <a:rPr lang="en-US" dirty="0">
                <a:solidFill>
                  <a:srgbClr val="595959"/>
                </a:solidFill>
                <a:latin typeface="Arial"/>
                <a:ea typeface="Times New Roman"/>
              </a:rPr>
              <a:t> </a:t>
            </a:r>
          </a:p>
        </p:txBody>
      </p:sp>
      <p:sp>
        <p:nvSpPr>
          <p:cNvPr id="29700" name="Slide Number Placeholder 3"/>
          <p:cNvSpPr>
            <a:spLocks noGrp="1"/>
          </p:cNvSpPr>
          <p:nvPr>
            <p:ph type="sldNum" sz="quarter" idx="5"/>
          </p:nvPr>
        </p:nvSpPr>
        <p:spPr>
          <a:noFill/>
        </p:spPr>
        <p:txBody>
          <a:bodyPr/>
          <a:lstStyle/>
          <a:p>
            <a:fld id="{B8D99E42-F6EC-F841-83E9-7018926C0A62}" type="slidenum">
              <a:rPr lang="en-US">
                <a:latin typeface="Times New Roman" pitchFamily="30" charset="0"/>
                <a:ea typeface="ＭＳ Ｐゴシック" pitchFamily="30" charset="-128"/>
                <a:cs typeface="ＭＳ Ｐゴシック" pitchFamily="30" charset="-128"/>
              </a:rPr>
              <a:pPr/>
              <a:t>28</a:t>
            </a:fld>
            <a:endParaRPr lang="en-US" dirty="0">
              <a:latin typeface="Times New Roman" pitchFamily="30" charset="0"/>
              <a:ea typeface="ＭＳ Ｐゴシック" pitchFamily="30" charset="-128"/>
              <a:cs typeface="ＭＳ Ｐゴシック" pitchFamily="30" charset="-128"/>
            </a:endParaRPr>
          </a:p>
        </p:txBody>
      </p:sp>
    </p:spTree>
    <p:extLst>
      <p:ext uri="{BB962C8B-B14F-4D97-AF65-F5344CB8AC3E}">
        <p14:creationId xmlns:p14="http://schemas.microsoft.com/office/powerpoint/2010/main" val="3116074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a:bodyPr>
          <a:lstStyle/>
          <a:p>
            <a:pPr lvl="0" eaLnBrk="1" hangingPunct="1"/>
            <a:r>
              <a:rPr lang="en-US" b="1" dirty="0">
                <a:solidFill>
                  <a:prstClr val="black"/>
                </a:solidFill>
              </a:rPr>
              <a:t>Manual Page(s): </a:t>
            </a:r>
            <a:endParaRPr lang="en-US" dirty="0">
              <a:solidFill>
                <a:prstClr val="black"/>
              </a:solidFill>
            </a:endParaRPr>
          </a:p>
          <a:p>
            <a:pPr lvl="0" eaLnBrk="1" hangingPunct="1"/>
            <a:endParaRPr lang="en-US" dirty="0">
              <a:solidFill>
                <a:prstClr val="black"/>
              </a:solidFill>
            </a:endParaRPr>
          </a:p>
          <a:p>
            <a:pPr lvl="0" eaLnBrk="1" hangingPunct="1"/>
            <a:r>
              <a:rPr lang="en-US" b="1" dirty="0">
                <a:solidFill>
                  <a:prstClr val="black"/>
                </a:solidFill>
              </a:rPr>
              <a:t>Key Notes</a:t>
            </a:r>
            <a:r>
              <a:rPr lang="en-US" dirty="0">
                <a:solidFill>
                  <a:prstClr val="black"/>
                </a:solidFill>
              </a:rPr>
              <a:t>: </a:t>
            </a:r>
          </a:p>
          <a:p>
            <a:pPr>
              <a:lnSpc>
                <a:spcPct val="115000"/>
              </a:lnSpc>
            </a:pPr>
            <a:r>
              <a:rPr lang="en-US" dirty="0">
                <a:solidFill>
                  <a:srgbClr val="595959"/>
                </a:solidFill>
                <a:latin typeface="Arial"/>
                <a:ea typeface="Times New Roman"/>
              </a:rPr>
              <a:t> </a:t>
            </a:r>
          </a:p>
        </p:txBody>
      </p:sp>
      <p:sp>
        <p:nvSpPr>
          <p:cNvPr id="29700" name="Slide Number Placeholder 3"/>
          <p:cNvSpPr>
            <a:spLocks noGrp="1"/>
          </p:cNvSpPr>
          <p:nvPr>
            <p:ph type="sldNum" sz="quarter" idx="5"/>
          </p:nvPr>
        </p:nvSpPr>
        <p:spPr>
          <a:noFill/>
        </p:spPr>
        <p:txBody>
          <a:bodyPr/>
          <a:lstStyle/>
          <a:p>
            <a:fld id="{B8D99E42-F6EC-F841-83E9-7018926C0A62}" type="slidenum">
              <a:rPr lang="en-US">
                <a:latin typeface="Times New Roman" pitchFamily="30" charset="0"/>
                <a:ea typeface="ＭＳ Ｐゴシック" pitchFamily="30" charset="-128"/>
                <a:cs typeface="ＭＳ Ｐゴシック" pitchFamily="30" charset="-128"/>
              </a:rPr>
              <a:pPr/>
              <a:t>29</a:t>
            </a:fld>
            <a:endParaRPr lang="en-US" dirty="0">
              <a:latin typeface="Times New Roman" pitchFamily="30" charset="0"/>
              <a:ea typeface="ＭＳ Ｐゴシック" pitchFamily="30" charset="-128"/>
              <a:cs typeface="ＭＳ Ｐゴシック" pitchFamily="30" charset="-128"/>
            </a:endParaRPr>
          </a:p>
        </p:txBody>
      </p:sp>
    </p:spTree>
    <p:extLst>
      <p:ext uri="{BB962C8B-B14F-4D97-AF65-F5344CB8AC3E}">
        <p14:creationId xmlns:p14="http://schemas.microsoft.com/office/powerpoint/2010/main" val="203401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a:bodyPr>
          <a:lstStyle/>
          <a:p>
            <a:pPr lvl="0" eaLnBrk="1" hangingPunct="1"/>
            <a:r>
              <a:rPr lang="en-US" b="1" dirty="0">
                <a:solidFill>
                  <a:prstClr val="black"/>
                </a:solidFill>
              </a:rPr>
              <a:t>Manual Page(s): </a:t>
            </a:r>
            <a:endParaRPr lang="en-US" dirty="0">
              <a:solidFill>
                <a:prstClr val="black"/>
              </a:solidFill>
            </a:endParaRPr>
          </a:p>
          <a:p>
            <a:pPr lvl="0" eaLnBrk="1" hangingPunct="1"/>
            <a:endParaRPr lang="en-US" dirty="0">
              <a:solidFill>
                <a:prstClr val="black"/>
              </a:solidFill>
            </a:endParaRPr>
          </a:p>
          <a:p>
            <a:pPr lvl="0" eaLnBrk="1" hangingPunct="1"/>
            <a:r>
              <a:rPr lang="en-US" b="1" dirty="0">
                <a:solidFill>
                  <a:prstClr val="black"/>
                </a:solidFill>
              </a:rPr>
              <a:t>Key Notes</a:t>
            </a:r>
            <a:r>
              <a:rPr lang="en-US" dirty="0">
                <a:solidFill>
                  <a:prstClr val="black"/>
                </a:solidFill>
              </a:rPr>
              <a:t>: </a:t>
            </a:r>
          </a:p>
          <a:p>
            <a:pPr>
              <a:lnSpc>
                <a:spcPct val="115000"/>
              </a:lnSpc>
            </a:pPr>
            <a:r>
              <a:rPr lang="en-US" dirty="0">
                <a:solidFill>
                  <a:srgbClr val="595959"/>
                </a:solidFill>
                <a:latin typeface="Arial"/>
                <a:ea typeface="Times New Roman"/>
              </a:rPr>
              <a:t> </a:t>
            </a:r>
          </a:p>
        </p:txBody>
      </p:sp>
      <p:sp>
        <p:nvSpPr>
          <p:cNvPr id="29700" name="Slide Number Placeholder 3"/>
          <p:cNvSpPr>
            <a:spLocks noGrp="1"/>
          </p:cNvSpPr>
          <p:nvPr>
            <p:ph type="sldNum" sz="quarter" idx="5"/>
          </p:nvPr>
        </p:nvSpPr>
        <p:spPr>
          <a:noFill/>
        </p:spPr>
        <p:txBody>
          <a:bodyPr/>
          <a:lstStyle/>
          <a:p>
            <a:fld id="{B8D99E42-F6EC-F841-83E9-7018926C0A62}" type="slidenum">
              <a:rPr lang="en-US">
                <a:latin typeface="Times New Roman" pitchFamily="30" charset="0"/>
                <a:ea typeface="ＭＳ Ｐゴシック" pitchFamily="30" charset="-128"/>
                <a:cs typeface="ＭＳ Ｐゴシック" pitchFamily="30" charset="-128"/>
              </a:rPr>
              <a:pPr/>
              <a:t>30</a:t>
            </a:fld>
            <a:endParaRPr lang="en-US" dirty="0">
              <a:latin typeface="Times New Roman" pitchFamily="30" charset="0"/>
              <a:ea typeface="ＭＳ Ｐゴシック" pitchFamily="30" charset="-128"/>
              <a:cs typeface="ＭＳ Ｐゴシック" pitchFamily="30" charset="-128"/>
            </a:endParaRPr>
          </a:p>
        </p:txBody>
      </p:sp>
    </p:spTree>
    <p:extLst>
      <p:ext uri="{BB962C8B-B14F-4D97-AF65-F5344CB8AC3E}">
        <p14:creationId xmlns:p14="http://schemas.microsoft.com/office/powerpoint/2010/main" val="155979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Rot="1" noChangeAspect="1" noChangeArrowheads="1" noTextEdit="1"/>
          </p:cNvSpPr>
          <p:nvPr>
            <p:ph type="sldImg"/>
          </p:nvPr>
        </p:nvSpPr>
        <p:spPr>
          <a:xfrm>
            <a:off x="368300" y="304800"/>
            <a:ext cx="6197600" cy="3486150"/>
          </a:xfrm>
          <a:prstGeom prst="rect">
            <a:avLst/>
          </a:prstGeom>
          <a:ln/>
        </p:spPr>
      </p:sp>
      <p:sp>
        <p:nvSpPr>
          <p:cNvPr id="1653763" name="Rectangle 3"/>
          <p:cNvSpPr>
            <a:spLocks noGrp="1" noChangeArrowheads="1"/>
          </p:cNvSpPr>
          <p:nvPr>
            <p:ph type="body" idx="1"/>
          </p:nvPr>
        </p:nvSpPr>
        <p:spPr>
          <a:xfrm>
            <a:off x="337741" y="4416098"/>
            <a:ext cx="6357740" cy="4183995"/>
          </a:xfrm>
        </p:spPr>
        <p:txBody>
          <a:bodyPr>
            <a:normAutofit/>
          </a:bodyPr>
          <a:lstStyle/>
          <a:p>
            <a:pPr lvl="0" eaLnBrk="1" hangingPunct="1">
              <a:spcBef>
                <a:spcPts val="0"/>
              </a:spcBef>
            </a:pPr>
            <a:r>
              <a:rPr lang="en-US" sz="1000" b="1" dirty="0">
                <a:solidFill>
                  <a:prstClr val="black"/>
                </a:solidFill>
              </a:rPr>
              <a:t>Manual Page(s): </a:t>
            </a:r>
            <a:endParaRPr lang="en-US" sz="1000" dirty="0">
              <a:solidFill>
                <a:prstClr val="black"/>
              </a:solidFill>
            </a:endParaRPr>
          </a:p>
          <a:p>
            <a:pPr lvl="0" eaLnBrk="1" hangingPunct="1">
              <a:spcBef>
                <a:spcPts val="0"/>
              </a:spcBef>
            </a:pPr>
            <a:endParaRPr lang="en-US" sz="1000" dirty="0">
              <a:solidFill>
                <a:prstClr val="black"/>
              </a:solidFill>
            </a:endParaRPr>
          </a:p>
          <a:p>
            <a:pPr lvl="0" eaLnBrk="1" hangingPunct="1">
              <a:spcBef>
                <a:spcPts val="0"/>
              </a:spcBef>
            </a:pPr>
            <a:r>
              <a:rPr lang="en-US" sz="1000" b="1" dirty="0">
                <a:solidFill>
                  <a:prstClr val="black"/>
                </a:solidFill>
              </a:rPr>
              <a:t>Key Notes:</a:t>
            </a:r>
          </a:p>
          <a:p>
            <a:pPr algn="just"/>
            <a:endParaRPr lang="en-US" sz="1000" b="1" dirty="0">
              <a:latin typeface="Arial" charset="0"/>
            </a:endParaRPr>
          </a:p>
        </p:txBody>
      </p:sp>
    </p:spTree>
    <p:extLst>
      <p:ext uri="{BB962C8B-B14F-4D97-AF65-F5344CB8AC3E}">
        <p14:creationId xmlns:p14="http://schemas.microsoft.com/office/powerpoint/2010/main" val="1916455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Rot="1" noChangeAspect="1" noChangeArrowheads="1" noTextEdit="1"/>
          </p:cNvSpPr>
          <p:nvPr>
            <p:ph type="sldImg"/>
          </p:nvPr>
        </p:nvSpPr>
        <p:spPr>
          <a:xfrm>
            <a:off x="368300" y="304800"/>
            <a:ext cx="6197600" cy="3486150"/>
          </a:xfrm>
          <a:prstGeom prst="rect">
            <a:avLst/>
          </a:prstGeom>
          <a:ln/>
        </p:spPr>
      </p:sp>
      <p:sp>
        <p:nvSpPr>
          <p:cNvPr id="1653763" name="Rectangle 3"/>
          <p:cNvSpPr>
            <a:spLocks noGrp="1" noChangeArrowheads="1"/>
          </p:cNvSpPr>
          <p:nvPr>
            <p:ph type="body" idx="1"/>
          </p:nvPr>
        </p:nvSpPr>
        <p:spPr>
          <a:xfrm>
            <a:off x="337741" y="4416098"/>
            <a:ext cx="6357740" cy="4183995"/>
          </a:xfrm>
        </p:spPr>
        <p:txBody>
          <a:bodyPr>
            <a:normAutofit/>
          </a:bodyPr>
          <a:lstStyle/>
          <a:p>
            <a:pPr lvl="0" eaLnBrk="1" hangingPunct="1">
              <a:spcBef>
                <a:spcPts val="0"/>
              </a:spcBef>
            </a:pPr>
            <a:r>
              <a:rPr lang="en-US" sz="1000" b="1" dirty="0">
                <a:solidFill>
                  <a:prstClr val="black"/>
                </a:solidFill>
              </a:rPr>
              <a:t>Manual Page(s): </a:t>
            </a:r>
            <a:endParaRPr lang="en-US" sz="1000" dirty="0">
              <a:solidFill>
                <a:prstClr val="black"/>
              </a:solidFill>
            </a:endParaRPr>
          </a:p>
          <a:p>
            <a:pPr lvl="0" eaLnBrk="1" hangingPunct="1">
              <a:spcBef>
                <a:spcPts val="0"/>
              </a:spcBef>
            </a:pPr>
            <a:endParaRPr lang="en-US" sz="1000" dirty="0">
              <a:solidFill>
                <a:prstClr val="black"/>
              </a:solidFill>
            </a:endParaRPr>
          </a:p>
          <a:p>
            <a:pPr lvl="0" eaLnBrk="1" hangingPunct="1">
              <a:spcBef>
                <a:spcPts val="0"/>
              </a:spcBef>
            </a:pPr>
            <a:r>
              <a:rPr lang="en-US" sz="1000" b="1" dirty="0">
                <a:solidFill>
                  <a:prstClr val="black"/>
                </a:solidFill>
              </a:rPr>
              <a:t>Key Notes:</a:t>
            </a:r>
          </a:p>
          <a:p>
            <a:pPr algn="just"/>
            <a:endParaRPr lang="en-US" sz="1000" b="1" dirty="0">
              <a:latin typeface="Arial" charset="0"/>
            </a:endParaRPr>
          </a:p>
        </p:txBody>
      </p:sp>
    </p:spTree>
    <p:extLst>
      <p:ext uri="{BB962C8B-B14F-4D97-AF65-F5344CB8AC3E}">
        <p14:creationId xmlns:p14="http://schemas.microsoft.com/office/powerpoint/2010/main" val="169395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 sent out, go out</a:t>
            </a:r>
          </a:p>
          <a:p>
            <a:endParaRPr lang="en-US" dirty="0"/>
          </a:p>
          <a:p>
            <a:r>
              <a:rPr lang="en-US" dirty="0"/>
              <a:t>Diversity – how to cross the frontiers/borders</a:t>
            </a:r>
          </a:p>
          <a:p>
            <a:endParaRPr lang="en-US" dirty="0"/>
          </a:p>
          <a:p>
            <a:r>
              <a:rPr lang="en-US" dirty="0"/>
              <a:t>This practical day-day face-face understanding/skills</a:t>
            </a:r>
          </a:p>
          <a:p>
            <a:endParaRPr lang="en-US" dirty="0"/>
          </a:p>
          <a:p>
            <a:r>
              <a:rPr lang="en-US" dirty="0"/>
              <a:t>Language, key to heart, to values, to understanding</a:t>
            </a:r>
          </a:p>
          <a:p>
            <a:r>
              <a:rPr lang="en-US" dirty="0"/>
              <a:t>Same language – different backgrounds</a:t>
            </a:r>
          </a:p>
          <a:p>
            <a:endParaRPr lang="en-US" dirty="0"/>
          </a:p>
          <a:p>
            <a:r>
              <a:rPr lang="en-US" dirty="0"/>
              <a:t>Different languages – no time to become fluent</a:t>
            </a:r>
          </a:p>
          <a:p>
            <a:endParaRPr lang="en-US" dirty="0"/>
          </a:p>
          <a:p>
            <a:r>
              <a:rPr lang="en-US" dirty="0"/>
              <a:t>A model, a framework, a skeleton </a:t>
            </a:r>
          </a:p>
          <a:p>
            <a:r>
              <a:rPr lang="en-US" dirty="0"/>
              <a:t>A lens to view people’s interactions,</a:t>
            </a:r>
          </a:p>
          <a:p>
            <a:r>
              <a:rPr lang="en-US" dirty="0"/>
              <a:t>an approach to understanding</a:t>
            </a:r>
          </a:p>
          <a:p>
            <a:endParaRPr lang="en-US" dirty="0"/>
          </a:p>
          <a:p>
            <a:r>
              <a:rPr lang="en-US" dirty="0"/>
              <a:t>Skeleton – all have the same framework, but the expressions are unique.</a:t>
            </a:r>
          </a:p>
          <a:p>
            <a:r>
              <a:rPr lang="en-US" dirty="0"/>
              <a:t>All groups of 2 or more persons have a culture</a:t>
            </a:r>
          </a:p>
          <a:p>
            <a:r>
              <a:rPr lang="en-US" dirty="0"/>
              <a:t>Each individual has a set of cultural preferences according to which groups they belong to</a:t>
            </a:r>
          </a:p>
          <a:p>
            <a:endParaRPr lang="en-US" dirty="0"/>
          </a:p>
          <a:p>
            <a:r>
              <a:rPr lang="en-US" dirty="0"/>
              <a:t>Without ‘knowing’ or having had significant interaction with that person, </a:t>
            </a:r>
          </a:p>
          <a:p>
            <a:r>
              <a:rPr lang="en-US" dirty="0"/>
              <a:t>How can I know them more quickly, see under the surface – x-ray vision, into their cultural skeleton</a:t>
            </a:r>
          </a:p>
          <a:p>
            <a:r>
              <a:rPr lang="en-US" dirty="0"/>
              <a:t>to their values and beliefs and their identity?</a:t>
            </a:r>
          </a:p>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3</a:t>
            </a:fld>
            <a:endParaRPr lang="en-AU"/>
          </a:p>
        </p:txBody>
      </p:sp>
    </p:spTree>
    <p:extLst>
      <p:ext uri="{BB962C8B-B14F-4D97-AF65-F5344CB8AC3E}">
        <p14:creationId xmlns:p14="http://schemas.microsoft.com/office/powerpoint/2010/main" val="2126224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ltLang="en-US"/>
              <a:t>Collaborating Effectively Across Cultures</a:t>
            </a:r>
          </a:p>
          <a:p>
            <a:pPr>
              <a:defRPr/>
            </a:pPr>
            <a:r>
              <a:rPr lang="de-DE" altLang="en-US"/>
              <a:t>Facilitator Guide (English)</a:t>
            </a:r>
            <a:endParaRPr lang="en-US" altLang="en-US"/>
          </a:p>
        </p:txBody>
      </p:sp>
      <p:sp>
        <p:nvSpPr>
          <p:cNvPr id="5" name="Rectangle 6"/>
          <p:cNvSpPr>
            <a:spLocks noGrp="1" noChangeArrowheads="1"/>
          </p:cNvSpPr>
          <p:nvPr>
            <p:ph type="ftr" sz="quarter" idx="4"/>
          </p:nvPr>
        </p:nvSpPr>
        <p:spPr/>
        <p:txBody>
          <a:bodyPr/>
          <a:lstStyle/>
          <a:p>
            <a:pPr>
              <a:defRPr/>
            </a:pPr>
            <a:r>
              <a:rPr lang="de-DE" altLang="en-US"/>
              <a:t>Created by </a:t>
            </a:r>
            <a:r>
              <a:rPr lang="en-US" altLang="en-US"/>
              <a:t>©TMC 			  	                                                                                                    Page </a:t>
            </a:r>
            <a:fld id="{BB1B6D35-D658-4363-9F63-94FB8FEE6E8C}" type="slidenum">
              <a:rPr lang="en-US" altLang="en-US"/>
              <a:pPr>
                <a:defRPr/>
              </a:pPr>
              <a:t>33</a:t>
            </a:fld>
            <a:r>
              <a:rPr lang="en-US" altLang="en-US"/>
              <a:t/>
            </a:r>
            <a:br>
              <a:rPr lang="en-US" altLang="en-US"/>
            </a:br>
            <a:r>
              <a:rPr lang="en-US" altLang="en-US"/>
              <a:t> </a:t>
            </a: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16059" y="4721515"/>
            <a:ext cx="6126233" cy="4473359"/>
          </a:xfrm>
          <a:noFill/>
        </p:spPr>
        <p:txBody>
          <a:bodyPr wrap="square" numCol="1" anchor="t" anchorCtr="0" compatLnSpc="1">
            <a:prstTxWarp prst="textNoShape">
              <a:avLst/>
            </a:prstTxWarp>
          </a:bodyPr>
          <a:lstStyle/>
          <a:p>
            <a:pPr eaLnBrk="1" hangingPunct="1">
              <a:spcBef>
                <a:spcPct val="0"/>
              </a:spcBef>
            </a:pPr>
            <a:r>
              <a:rPr lang="en-US" sz="1000" b="1" dirty="0">
                <a:solidFill>
                  <a:srgbClr val="000000"/>
                </a:solidFill>
              </a:rPr>
              <a:t>Manual Page(s):</a:t>
            </a:r>
          </a:p>
          <a:p>
            <a:pPr eaLnBrk="1" hangingPunct="1">
              <a:spcBef>
                <a:spcPct val="0"/>
              </a:spcBef>
            </a:pPr>
            <a:endParaRPr lang="en-US" sz="1000" b="1" dirty="0">
              <a:solidFill>
                <a:srgbClr val="000000"/>
              </a:solidFill>
            </a:endParaRPr>
          </a:p>
          <a:p>
            <a:pPr eaLnBrk="1" hangingPunct="1">
              <a:spcBef>
                <a:spcPct val="0"/>
              </a:spcBef>
            </a:pPr>
            <a:r>
              <a:rPr lang="en-US" sz="1000" b="1" dirty="0">
                <a:solidFill>
                  <a:srgbClr val="000000"/>
                </a:solidFill>
              </a:rPr>
              <a:t>Key Notes:</a:t>
            </a:r>
            <a:endParaRPr lang="en-US" sz="1000" dirty="0">
              <a:latin typeface="Arial" pitchFamily="127" charset="0"/>
            </a:endParaRPr>
          </a:p>
          <a:p>
            <a:pPr algn="just"/>
            <a:endParaRPr lang="en-GB" sz="1000" dirty="0">
              <a:latin typeface="Arial" pitchFamily="127" charset="0"/>
            </a:endParaRPr>
          </a:p>
        </p:txBody>
      </p:sp>
    </p:spTree>
    <p:extLst>
      <p:ext uri="{BB962C8B-B14F-4D97-AF65-F5344CB8AC3E}">
        <p14:creationId xmlns:p14="http://schemas.microsoft.com/office/powerpoint/2010/main" val="1411406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ltLang="en-US"/>
              <a:t>Collaborating Effectively Across Cultures</a:t>
            </a:r>
          </a:p>
          <a:p>
            <a:pPr>
              <a:defRPr/>
            </a:pPr>
            <a:r>
              <a:rPr lang="de-DE" altLang="en-US"/>
              <a:t>Facilitator Guide (English)</a:t>
            </a:r>
            <a:endParaRPr lang="en-US" altLang="en-US"/>
          </a:p>
        </p:txBody>
      </p:sp>
      <p:sp>
        <p:nvSpPr>
          <p:cNvPr id="5" name="Rectangle 6"/>
          <p:cNvSpPr>
            <a:spLocks noGrp="1" noChangeArrowheads="1"/>
          </p:cNvSpPr>
          <p:nvPr>
            <p:ph type="ftr" sz="quarter" idx="4"/>
          </p:nvPr>
        </p:nvSpPr>
        <p:spPr/>
        <p:txBody>
          <a:bodyPr/>
          <a:lstStyle/>
          <a:p>
            <a:pPr>
              <a:defRPr/>
            </a:pPr>
            <a:r>
              <a:rPr lang="de-DE" altLang="en-US"/>
              <a:t>Created by </a:t>
            </a:r>
            <a:r>
              <a:rPr lang="en-US" altLang="en-US"/>
              <a:t>©TMC 			  	                                                                                                    Page </a:t>
            </a:r>
            <a:fld id="{BB1B6D35-D658-4363-9F63-94FB8FEE6E8C}" type="slidenum">
              <a:rPr lang="en-US" altLang="en-US"/>
              <a:pPr>
                <a:defRPr/>
              </a:pPr>
              <a:t>34</a:t>
            </a:fld>
            <a:r>
              <a:rPr lang="en-US" altLang="en-US"/>
              <a:t/>
            </a:r>
            <a:br>
              <a:rPr lang="en-US" altLang="en-US"/>
            </a:br>
            <a:r>
              <a:rPr lang="en-US" altLang="en-US"/>
              <a:t> </a:t>
            </a: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16059" y="4721515"/>
            <a:ext cx="6126233" cy="4473359"/>
          </a:xfrm>
          <a:noFill/>
        </p:spPr>
        <p:txBody>
          <a:bodyPr wrap="square" numCol="1" anchor="t" anchorCtr="0" compatLnSpc="1">
            <a:prstTxWarp prst="textNoShape">
              <a:avLst/>
            </a:prstTxWarp>
          </a:bodyPr>
          <a:lstStyle/>
          <a:p>
            <a:pPr eaLnBrk="1" hangingPunct="1">
              <a:spcBef>
                <a:spcPct val="0"/>
              </a:spcBef>
            </a:pPr>
            <a:r>
              <a:rPr lang="en-US" sz="1000" b="1" dirty="0">
                <a:solidFill>
                  <a:srgbClr val="000000"/>
                </a:solidFill>
              </a:rPr>
              <a:t>Manual Page(s):</a:t>
            </a:r>
          </a:p>
          <a:p>
            <a:pPr eaLnBrk="1" hangingPunct="1">
              <a:spcBef>
                <a:spcPct val="0"/>
              </a:spcBef>
            </a:pPr>
            <a:endParaRPr lang="en-US" sz="1000" b="1" dirty="0">
              <a:solidFill>
                <a:srgbClr val="000000"/>
              </a:solidFill>
            </a:endParaRPr>
          </a:p>
          <a:p>
            <a:pPr eaLnBrk="1" hangingPunct="1">
              <a:spcBef>
                <a:spcPct val="0"/>
              </a:spcBef>
            </a:pPr>
            <a:r>
              <a:rPr lang="en-US" sz="1000" b="1" dirty="0">
                <a:solidFill>
                  <a:srgbClr val="000000"/>
                </a:solidFill>
              </a:rPr>
              <a:t>Key Notes:</a:t>
            </a:r>
            <a:endParaRPr lang="en-US" sz="1000" dirty="0">
              <a:latin typeface="Arial" pitchFamily="127" charset="0"/>
            </a:endParaRPr>
          </a:p>
          <a:p>
            <a:pPr algn="just"/>
            <a:endParaRPr lang="en-US" sz="1000" b="1" dirty="0">
              <a:latin typeface="Arial" pitchFamily="127" charset="0"/>
            </a:endParaRPr>
          </a:p>
          <a:p>
            <a:pPr algn="just"/>
            <a:endParaRPr lang="en-GB" sz="1000" dirty="0">
              <a:latin typeface="Arial" pitchFamily="127" charset="0"/>
            </a:endParaRPr>
          </a:p>
        </p:txBody>
      </p:sp>
    </p:spTree>
    <p:extLst>
      <p:ext uri="{BB962C8B-B14F-4D97-AF65-F5344CB8AC3E}">
        <p14:creationId xmlns:p14="http://schemas.microsoft.com/office/powerpoint/2010/main" val="4025114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ltLang="en-US"/>
              <a:t>Collaborating Effectively Across Cultures</a:t>
            </a:r>
          </a:p>
          <a:p>
            <a:pPr>
              <a:defRPr/>
            </a:pPr>
            <a:r>
              <a:rPr lang="de-DE" altLang="en-US"/>
              <a:t>Facilitator Guide (English)</a:t>
            </a:r>
            <a:endParaRPr lang="en-US" altLang="en-US"/>
          </a:p>
        </p:txBody>
      </p:sp>
      <p:sp>
        <p:nvSpPr>
          <p:cNvPr id="5" name="Rectangle 6"/>
          <p:cNvSpPr>
            <a:spLocks noGrp="1" noChangeArrowheads="1"/>
          </p:cNvSpPr>
          <p:nvPr>
            <p:ph type="ftr" sz="quarter" idx="4"/>
          </p:nvPr>
        </p:nvSpPr>
        <p:spPr/>
        <p:txBody>
          <a:bodyPr/>
          <a:lstStyle/>
          <a:p>
            <a:pPr>
              <a:defRPr/>
            </a:pPr>
            <a:r>
              <a:rPr lang="de-DE" altLang="en-US"/>
              <a:t>Created by </a:t>
            </a:r>
            <a:r>
              <a:rPr lang="en-US" altLang="en-US"/>
              <a:t>©TMC 			  	                                                                                                    Page </a:t>
            </a:r>
            <a:fld id="{BB1B6D35-D658-4363-9F63-94FB8FEE6E8C}" type="slidenum">
              <a:rPr lang="en-US" altLang="en-US"/>
              <a:pPr>
                <a:defRPr/>
              </a:pPr>
              <a:t>35</a:t>
            </a:fld>
            <a:r>
              <a:rPr lang="en-US" altLang="en-US"/>
              <a:t/>
            </a:r>
            <a:br>
              <a:rPr lang="en-US" altLang="en-US"/>
            </a:br>
            <a:r>
              <a:rPr lang="en-US" altLang="en-US"/>
              <a:t> </a:t>
            </a: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16059" y="4721515"/>
            <a:ext cx="6126233" cy="4473359"/>
          </a:xfrm>
          <a:noFill/>
        </p:spPr>
        <p:txBody>
          <a:bodyPr wrap="square" numCol="1" anchor="t" anchorCtr="0" compatLnSpc="1">
            <a:prstTxWarp prst="textNoShape">
              <a:avLst/>
            </a:prstTxWarp>
          </a:bodyPr>
          <a:lstStyle/>
          <a:p>
            <a:pPr eaLnBrk="1" hangingPunct="1">
              <a:spcBef>
                <a:spcPct val="0"/>
              </a:spcBef>
            </a:pPr>
            <a:r>
              <a:rPr lang="en-US" sz="1000" b="1" dirty="0">
                <a:solidFill>
                  <a:srgbClr val="000000"/>
                </a:solidFill>
              </a:rPr>
              <a:t>Manual Page(s):</a:t>
            </a:r>
          </a:p>
          <a:p>
            <a:pPr eaLnBrk="1" hangingPunct="1">
              <a:spcBef>
                <a:spcPct val="0"/>
              </a:spcBef>
            </a:pPr>
            <a:endParaRPr lang="en-US" sz="1000" b="1" dirty="0">
              <a:solidFill>
                <a:srgbClr val="000000"/>
              </a:solidFill>
            </a:endParaRPr>
          </a:p>
          <a:p>
            <a:pPr eaLnBrk="1" hangingPunct="1">
              <a:spcBef>
                <a:spcPct val="0"/>
              </a:spcBef>
            </a:pPr>
            <a:r>
              <a:rPr lang="en-US" sz="1000" b="1" dirty="0">
                <a:solidFill>
                  <a:srgbClr val="000000"/>
                </a:solidFill>
              </a:rPr>
              <a:t>Key Notes:</a:t>
            </a:r>
            <a:endParaRPr lang="en-US" sz="1000" dirty="0">
              <a:latin typeface="Arial" pitchFamily="127" charset="0"/>
            </a:endParaRPr>
          </a:p>
          <a:p>
            <a:pPr algn="just"/>
            <a:endParaRPr lang="en-US" sz="1000" b="1" dirty="0">
              <a:latin typeface="Arial" pitchFamily="127" charset="0"/>
            </a:endParaRPr>
          </a:p>
          <a:p>
            <a:pPr algn="just"/>
            <a:r>
              <a:rPr lang="en-GB" sz="1000" dirty="0">
                <a:latin typeface="Arial" pitchFamily="127" charset="0"/>
              </a:rPr>
              <a:t>One may have to use Style Switching in some instances, but where the issue/challenge keeps repeating with the same person or group, then we need to move to Cultural Dialogue.</a:t>
            </a:r>
          </a:p>
          <a:p>
            <a:pPr algn="just"/>
            <a:r>
              <a:rPr lang="en-GB" sz="1000" dirty="0">
                <a:latin typeface="Arial" pitchFamily="127" charset="0"/>
              </a:rPr>
              <a:t>This can only occur where a sense of trust has been developed.</a:t>
            </a:r>
          </a:p>
          <a:p>
            <a:pPr algn="just"/>
            <a:r>
              <a:rPr lang="en-GB" sz="1000" dirty="0">
                <a:latin typeface="Arial" pitchFamily="127" charset="0"/>
              </a:rPr>
              <a:t>An excellent way to have developed trust is to have done a lot, possibly months, of Style Switching, as you have tried and demonstrated your genuine attempt to enter into the mindset/worldview of the other.</a:t>
            </a:r>
          </a:p>
        </p:txBody>
      </p:sp>
    </p:spTree>
    <p:extLst>
      <p:ext uri="{BB962C8B-B14F-4D97-AF65-F5344CB8AC3E}">
        <p14:creationId xmlns:p14="http://schemas.microsoft.com/office/powerpoint/2010/main" val="694155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noAutofit/>
          </a:bodyPr>
          <a:lstStyle/>
          <a:p>
            <a:pPr eaLnBrk="1" hangingPunct="1">
              <a:spcBef>
                <a:spcPts val="0"/>
              </a:spcBef>
            </a:pPr>
            <a:r>
              <a:rPr lang="en-US" b="1" dirty="0">
                <a:solidFill>
                  <a:prstClr val="black"/>
                </a:solidFill>
              </a:rPr>
              <a:t>Manual Page(s): </a:t>
            </a:r>
            <a:endParaRPr lang="en-US" dirty="0">
              <a:solidFill>
                <a:prstClr val="black"/>
              </a:solidFill>
            </a:endParaRPr>
          </a:p>
          <a:p>
            <a:pPr eaLnBrk="1" hangingPunct="1">
              <a:spcBef>
                <a:spcPts val="0"/>
              </a:spcBef>
            </a:pPr>
            <a:endParaRPr lang="en-US" dirty="0">
              <a:solidFill>
                <a:prstClr val="black"/>
              </a:solidFill>
            </a:endParaRPr>
          </a:p>
          <a:p>
            <a:pPr eaLnBrk="1" hangingPunct="1">
              <a:spcBef>
                <a:spcPts val="0"/>
              </a:spcBef>
            </a:pPr>
            <a:r>
              <a:rPr lang="en-US" b="1" dirty="0">
                <a:solidFill>
                  <a:prstClr val="black"/>
                </a:solidFill>
              </a:rPr>
              <a:t>Key Notes</a:t>
            </a:r>
            <a:r>
              <a:rPr lang="en-US" dirty="0">
                <a:solidFill>
                  <a:prstClr val="black"/>
                </a:solidFill>
              </a:rPr>
              <a:t>: </a:t>
            </a:r>
          </a:p>
          <a:p>
            <a:pPr>
              <a:spcBef>
                <a:spcPts val="0"/>
              </a:spcBef>
            </a:pPr>
            <a:r>
              <a:rPr lang="en-US" dirty="0"/>
              <a:t>Refer to the COG – Pages 127-134 </a:t>
            </a:r>
          </a:p>
          <a:p>
            <a:pPr>
              <a:spcBef>
                <a:spcPts val="0"/>
              </a:spcBef>
            </a:pPr>
            <a:r>
              <a:rPr lang="en-GB" dirty="0"/>
              <a:t> </a:t>
            </a:r>
            <a:endParaRPr lang="en-US" dirty="0"/>
          </a:p>
          <a:p>
            <a:pPr>
              <a:spcBef>
                <a:spcPts val="0"/>
              </a:spcBef>
            </a:pPr>
            <a:r>
              <a:rPr lang="en-US" dirty="0"/>
              <a:t>Highlight the importance of the first phase i.e. if ones analysis and opening of the conversation is done in a manner that generates rejection or resistance more damage than good will be done.</a:t>
            </a:r>
          </a:p>
          <a:p>
            <a:pPr>
              <a:spcBef>
                <a:spcPts val="0"/>
              </a:spcBef>
            </a:pPr>
            <a:r>
              <a:rPr lang="en-US" dirty="0"/>
              <a:t>Highlight that this process does not necessary occur in a seamless process but to be prepared for perhaps a number of interactions.</a:t>
            </a:r>
          </a:p>
          <a:p>
            <a:pPr>
              <a:spcBef>
                <a:spcPts val="0"/>
              </a:spcBef>
            </a:pPr>
            <a:r>
              <a:rPr lang="en-US" b="1" u="sng" dirty="0"/>
              <a:t>Initiation</a:t>
            </a:r>
            <a:r>
              <a:rPr lang="en-US" dirty="0"/>
              <a:t> </a:t>
            </a:r>
            <a:r>
              <a:rPr lang="en-US" b="1" dirty="0"/>
              <a:t>: </a:t>
            </a:r>
            <a:r>
              <a:rPr lang="en-US" dirty="0"/>
              <a:t>During this phase, you initiate the dialogue framing it as a learning conversation. </a:t>
            </a:r>
          </a:p>
          <a:p>
            <a:pPr>
              <a:spcBef>
                <a:spcPts val="0"/>
              </a:spcBef>
            </a:pPr>
            <a:endParaRPr lang="en-US" dirty="0"/>
          </a:p>
          <a:p>
            <a:r>
              <a:rPr lang="en-US" dirty="0"/>
              <a:t>The recommended approach for conducting this phase is to:</a:t>
            </a:r>
          </a:p>
          <a:p>
            <a:r>
              <a:rPr lang="en-US" b="1" dirty="0"/>
              <a:t>Frame the conversation</a:t>
            </a:r>
            <a:r>
              <a:rPr lang="en-US" dirty="0"/>
              <a:t> as a learning Alliance for the parties involved – rally behind a statement of purpose that acknowledges and invites different perspectives</a:t>
            </a:r>
          </a:p>
          <a:p>
            <a:r>
              <a:rPr lang="en-US" b="1" dirty="0"/>
              <a:t>Articulate critical issues</a:t>
            </a:r>
            <a:r>
              <a:rPr lang="en-US" dirty="0"/>
              <a:t> – use the neutral, nonjudgmental vocabulary of the Cultural Orientations Model™</a:t>
            </a:r>
          </a:p>
          <a:p>
            <a:r>
              <a:rPr lang="en-US" b="1" dirty="0"/>
              <a:t>Extend an invitation</a:t>
            </a:r>
            <a:r>
              <a:rPr lang="en-US" dirty="0"/>
              <a:t> – use non-threatening, constructive language to “invite” the parties involved to a joint exploration and problem-solving meeting</a:t>
            </a:r>
          </a:p>
          <a:p>
            <a:pPr>
              <a:spcBef>
                <a:spcPts val="0"/>
              </a:spcBef>
            </a:pPr>
            <a:endParaRPr lang="en-US" dirty="0"/>
          </a:p>
          <a:p>
            <a:pPr>
              <a:spcBef>
                <a:spcPts val="0"/>
              </a:spcBef>
            </a:pPr>
            <a:r>
              <a:rPr lang="en-US" dirty="0"/>
              <a:t>You know you have successfully accomplished this phase when you:</a:t>
            </a:r>
          </a:p>
          <a:p>
            <a:pPr marL="94851" lvl="1" indent="-94851">
              <a:spcBef>
                <a:spcPts val="0"/>
              </a:spcBef>
              <a:buFont typeface="Arial" pitchFamily="34" charset="0"/>
              <a:buChar char="•"/>
            </a:pPr>
            <a:r>
              <a:rPr lang="en-US" dirty="0"/>
              <a:t>Take a facilitator’s (third party’s) perspective on the issue</a:t>
            </a:r>
          </a:p>
          <a:p>
            <a:pPr marL="94851" lvl="1" indent="-94851">
              <a:spcBef>
                <a:spcPts val="0"/>
              </a:spcBef>
              <a:buFont typeface="Arial" pitchFamily="34" charset="0"/>
              <a:buChar char="•"/>
            </a:pPr>
            <a:r>
              <a:rPr lang="en-US" dirty="0"/>
              <a:t>Become conversant in the vocabulary provided by the Cultural Orientations Model</a:t>
            </a:r>
            <a:r>
              <a:rPr lang="en-US" b="1" dirty="0"/>
              <a:t> </a:t>
            </a:r>
            <a:endParaRPr lang="en-US" dirty="0"/>
          </a:p>
          <a:p>
            <a:pPr>
              <a:spcBef>
                <a:spcPts val="0"/>
              </a:spcBef>
            </a:pPr>
            <a:endParaRPr lang="en-US" b="1" u="sng" dirty="0"/>
          </a:p>
          <a:p>
            <a:pPr>
              <a:spcBef>
                <a:spcPts val="0"/>
              </a:spcBef>
            </a:pPr>
            <a:r>
              <a:rPr lang="en-US" b="1" u="sng" dirty="0"/>
              <a:t>Prepare</a:t>
            </a:r>
            <a:r>
              <a:rPr lang="en-US" dirty="0"/>
              <a:t> is when you create Alignment and Shared Understanding.  In this phase you create alignment between all parties involved as well as a shared understanding of the critical issues, interests, and perspectives involved. When creating a shared understanding.</a:t>
            </a:r>
          </a:p>
          <a:p>
            <a:pPr>
              <a:spcBef>
                <a:spcPts val="0"/>
              </a:spcBef>
            </a:pPr>
            <a:endParaRPr lang="en-US" dirty="0"/>
          </a:p>
          <a:p>
            <a:r>
              <a:rPr lang="en-US" dirty="0"/>
              <a:t>When creating a shared understanding:</a:t>
            </a:r>
          </a:p>
          <a:p>
            <a:r>
              <a:rPr lang="en-US" b="1" dirty="0"/>
              <a:t>Listen and paraphrase</a:t>
            </a:r>
            <a:r>
              <a:rPr lang="en-US" dirty="0"/>
              <a:t> – pay attention to the articulated and unarticulated messages; verify and clarify by articulating your interpretation and understanding</a:t>
            </a:r>
          </a:p>
          <a:p>
            <a:r>
              <a:rPr lang="en-US" b="1" dirty="0"/>
              <a:t>Inquire and probe</a:t>
            </a:r>
            <a:r>
              <a:rPr lang="en-US" dirty="0"/>
              <a:t> – ask non-leading, open-ended questions and lead counterpart to make general statements concrete and specific</a:t>
            </a:r>
          </a:p>
          <a:p>
            <a:r>
              <a:rPr lang="en-US" b="1" dirty="0"/>
              <a:t>Share your perspective and/or experiences</a:t>
            </a:r>
            <a:r>
              <a:rPr lang="en-US" dirty="0"/>
              <a:t> – differentiate between behavior, intent/cultural drivers and emotional impact</a:t>
            </a:r>
          </a:p>
          <a:p>
            <a:r>
              <a:rPr lang="en-US" b="1" dirty="0"/>
              <a:t>Acknowledge</a:t>
            </a:r>
            <a:r>
              <a:rPr lang="en-US" dirty="0"/>
              <a:t> the perspectives involved-remember that acknowledgement does not mean agreement</a:t>
            </a:r>
          </a:p>
          <a:p>
            <a:pPr>
              <a:spcBef>
                <a:spcPts val="0"/>
              </a:spcBef>
            </a:pPr>
            <a:endParaRPr lang="en-US" dirty="0"/>
          </a:p>
          <a:p>
            <a:pPr>
              <a:spcBef>
                <a:spcPts val="0"/>
              </a:spcBef>
            </a:pPr>
            <a:r>
              <a:rPr lang="en-US" dirty="0"/>
              <a:t>You will know that you have achieved this phase when you can:</a:t>
            </a:r>
          </a:p>
          <a:p>
            <a:pPr marL="94851" indent="-94851">
              <a:spcBef>
                <a:spcPts val="0"/>
              </a:spcBef>
              <a:buFont typeface="Arial" pitchFamily="34" charset="0"/>
              <a:buChar char="•"/>
            </a:pPr>
            <a:r>
              <a:rPr lang="en-US" dirty="0"/>
              <a:t>Be specific</a:t>
            </a:r>
          </a:p>
          <a:p>
            <a:pPr marL="94851" indent="-94851">
              <a:spcBef>
                <a:spcPts val="0"/>
              </a:spcBef>
              <a:buFont typeface="Arial" pitchFamily="34" charset="0"/>
              <a:buChar char="•"/>
            </a:pPr>
            <a:r>
              <a:rPr lang="en-US" dirty="0"/>
              <a:t>Talk concrete examples</a:t>
            </a:r>
            <a:r>
              <a:rPr lang="en-US" b="1" dirty="0"/>
              <a:t> </a:t>
            </a:r>
            <a:endParaRPr lang="en-US" dirty="0"/>
          </a:p>
          <a:p>
            <a:pPr>
              <a:spcBef>
                <a:spcPts val="0"/>
              </a:spcBef>
            </a:pPr>
            <a:endParaRPr lang="en-US" b="1" dirty="0"/>
          </a:p>
          <a:p>
            <a:pPr>
              <a:spcBef>
                <a:spcPts val="0"/>
              </a:spcBef>
            </a:pPr>
            <a:r>
              <a:rPr lang="en-US" b="1" u="sng" dirty="0"/>
              <a:t>Implement</a:t>
            </a:r>
            <a:r>
              <a:rPr lang="en-US" u="sng" dirty="0"/>
              <a:t> </a:t>
            </a:r>
            <a:r>
              <a:rPr lang="en-US" dirty="0"/>
              <a:t>is Joint Problem Solving. In this phase, you participate in shared problem solving to identify the possible ways in which to harmonize interests, bridge gaps and address resulting issues.</a:t>
            </a:r>
          </a:p>
          <a:p>
            <a:pPr>
              <a:spcBef>
                <a:spcPts val="0"/>
              </a:spcBef>
            </a:pPr>
            <a:endParaRPr lang="en-US" dirty="0"/>
          </a:p>
          <a:p>
            <a:r>
              <a:rPr lang="en-US" dirty="0"/>
              <a:t>When solving problems jointly:</a:t>
            </a:r>
          </a:p>
          <a:p>
            <a:r>
              <a:rPr lang="en-US" b="1" dirty="0"/>
              <a:t>Identify options</a:t>
            </a:r>
            <a:r>
              <a:rPr lang="en-US" dirty="0"/>
              <a:t> – be creative in outlining possible solutions and approaches; make sure that these options address the interests and needs of each party</a:t>
            </a:r>
          </a:p>
          <a:p>
            <a:r>
              <a:rPr lang="en-US" b="1" dirty="0"/>
              <a:t>Jointly visualize success </a:t>
            </a:r>
            <a:r>
              <a:rPr lang="en-US" dirty="0"/>
              <a:t>– create and articulate both a general and a specific image of success</a:t>
            </a:r>
          </a:p>
          <a:p>
            <a:r>
              <a:rPr lang="en-US" b="1" dirty="0"/>
              <a:t>Set guiding principles</a:t>
            </a:r>
            <a:r>
              <a:rPr lang="en-US" dirty="0"/>
              <a:t> – articulate principles that will guide actions and behaviors all parties recognize as constructive</a:t>
            </a:r>
          </a:p>
          <a:p>
            <a:pPr marL="237127" indent="-237127">
              <a:buFont typeface="Arial" pitchFamily="34" charset="0"/>
              <a:buChar char="•"/>
            </a:pPr>
            <a:r>
              <a:rPr lang="en-US" dirty="0"/>
              <a:t>You will know that you have achieved this phase when you can:</a:t>
            </a:r>
          </a:p>
          <a:p>
            <a:pPr marL="237127" indent="-237127">
              <a:buFont typeface="Arial" pitchFamily="34" charset="0"/>
              <a:buChar char="•"/>
            </a:pPr>
            <a:r>
              <a:rPr lang="en-US" dirty="0"/>
              <a:t>Be specific</a:t>
            </a:r>
          </a:p>
          <a:p>
            <a:pPr marL="237127" indent="-237127">
              <a:buFont typeface="Arial" pitchFamily="34" charset="0"/>
              <a:buChar char="•"/>
            </a:pPr>
            <a:r>
              <a:rPr lang="en-US" dirty="0"/>
              <a:t>Talk concrete examples</a:t>
            </a:r>
          </a:p>
          <a:p>
            <a:pPr>
              <a:spcBef>
                <a:spcPts val="0"/>
              </a:spcBef>
            </a:pPr>
            <a:endParaRPr lang="en-US" dirty="0"/>
          </a:p>
          <a:p>
            <a:pPr>
              <a:spcBef>
                <a:spcPts val="0"/>
              </a:spcBef>
            </a:pPr>
            <a:r>
              <a:rPr lang="en-US" dirty="0"/>
              <a:t>You will know that you have successfully achieved this phase when you</a:t>
            </a:r>
          </a:p>
          <a:p>
            <a:pPr marL="94851" lvl="1" indent="-94851">
              <a:spcBef>
                <a:spcPts val="0"/>
              </a:spcBef>
              <a:buFont typeface="Arial" pitchFamily="34" charset="0"/>
              <a:buChar char="•"/>
            </a:pPr>
            <a:r>
              <a:rPr lang="en-US" dirty="0"/>
              <a:t>Have genuine curiosity in others’ perspectives, circumstances and viewpoints</a:t>
            </a:r>
          </a:p>
          <a:p>
            <a:pPr marL="94851" lvl="1" indent="-94851">
              <a:spcBef>
                <a:spcPts val="0"/>
              </a:spcBef>
              <a:buFont typeface="Arial" pitchFamily="34" charset="0"/>
              <a:buChar char="•"/>
            </a:pPr>
            <a:r>
              <a:rPr lang="en-US" dirty="0"/>
              <a:t>Are open, authentic and persistent</a:t>
            </a:r>
          </a:p>
          <a:p>
            <a:pPr marL="94851" lvl="1" indent="-94851">
              <a:spcBef>
                <a:spcPts val="0"/>
              </a:spcBef>
              <a:buFont typeface="Arial" pitchFamily="34" charset="0"/>
              <a:buChar char="•"/>
            </a:pPr>
            <a:r>
              <a:rPr lang="en-US" dirty="0"/>
              <a:t>Refrain from problem solving and focusing on understanding and clarifying</a:t>
            </a:r>
          </a:p>
          <a:p>
            <a:pPr marL="94851" lvl="1" indent="-94851">
              <a:spcBef>
                <a:spcPts val="0"/>
              </a:spcBef>
              <a:buFont typeface="Arial" pitchFamily="34" charset="0"/>
              <a:buChar char="•"/>
            </a:pPr>
            <a:r>
              <a:rPr lang="en-US" dirty="0"/>
              <a:t>Clearly understanding the cultural underpinnings of your perspectives and experiences; in other words, distinct linkage between behaviors, intent and emotional impact</a:t>
            </a:r>
            <a:r>
              <a:rPr lang="en-US" b="1" dirty="0"/>
              <a:t> </a:t>
            </a:r>
            <a:endParaRPr lang="en-US" dirty="0"/>
          </a:p>
          <a:p>
            <a:pPr eaLnBrk="1" hangingPunct="1">
              <a:spcBef>
                <a:spcPts val="0"/>
              </a:spcBef>
            </a:pPr>
            <a:endParaRPr lang="en-GB" sz="1000" dirty="0">
              <a:latin typeface="Arial" pitchFamily="34" charset="0"/>
            </a:endParaRPr>
          </a:p>
          <a:p>
            <a:pPr eaLnBrk="1" hangingPunct="1"/>
            <a:r>
              <a:rPr lang="en-GB" dirty="0">
                <a:latin typeface="Arial" pitchFamily="34" charset="0"/>
              </a:rPr>
              <a:t/>
            </a:r>
            <a:br>
              <a:rPr lang="en-GB" dirty="0">
                <a:latin typeface="Arial" pitchFamily="34" charset="0"/>
              </a:rPr>
            </a:br>
            <a:endParaRPr lang="en-GB" dirty="0">
              <a:latin typeface="Arial" pitchFamily="34" charset="0"/>
            </a:endParaRPr>
          </a:p>
        </p:txBody>
      </p:sp>
      <p:sp>
        <p:nvSpPr>
          <p:cNvPr id="279556" name="Slide Number Placeholder 3"/>
          <p:cNvSpPr>
            <a:spLocks noGrp="1"/>
          </p:cNvSpPr>
          <p:nvPr>
            <p:ph type="sldNum" sz="quarter" idx="5"/>
          </p:nvPr>
        </p:nvSpPr>
        <p:spPr>
          <a:noFill/>
        </p:spPr>
        <p:txBody>
          <a:bodyPr/>
          <a:lstStyle/>
          <a:p>
            <a:fld id="{8EFBB2BC-52EC-4BAE-849D-1F724791EDAB}" type="slidenum">
              <a:rPr lang="en-US" smtClean="0">
                <a:solidFill>
                  <a:srgbClr val="000000"/>
                </a:solidFill>
                <a:cs typeface="Arial" pitchFamily="34" charset="0"/>
              </a:rPr>
              <a:pPr/>
              <a:t>36</a:t>
            </a:fld>
            <a:endParaRPr lang="en-US" dirty="0">
              <a:solidFill>
                <a:srgbClr val="000000"/>
              </a:solidFill>
              <a:cs typeface="Arial" pitchFamily="34" charset="0"/>
            </a:endParaRPr>
          </a:p>
        </p:txBody>
      </p:sp>
    </p:spTree>
    <p:extLst>
      <p:ext uri="{BB962C8B-B14F-4D97-AF65-F5344CB8AC3E}">
        <p14:creationId xmlns:p14="http://schemas.microsoft.com/office/powerpoint/2010/main" val="329401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ltLang="en-US"/>
              <a:t>Collaborating Effectively Across Cultures</a:t>
            </a:r>
          </a:p>
          <a:p>
            <a:pPr>
              <a:defRPr/>
            </a:pPr>
            <a:r>
              <a:rPr lang="de-DE" altLang="en-US"/>
              <a:t>Facilitator Guide (English)</a:t>
            </a:r>
            <a:endParaRPr lang="en-US" altLang="en-US"/>
          </a:p>
        </p:txBody>
      </p:sp>
      <p:sp>
        <p:nvSpPr>
          <p:cNvPr id="5" name="Rectangle 6"/>
          <p:cNvSpPr>
            <a:spLocks noGrp="1" noChangeArrowheads="1"/>
          </p:cNvSpPr>
          <p:nvPr>
            <p:ph type="ftr" sz="quarter" idx="4"/>
          </p:nvPr>
        </p:nvSpPr>
        <p:spPr/>
        <p:txBody>
          <a:bodyPr/>
          <a:lstStyle/>
          <a:p>
            <a:pPr>
              <a:defRPr/>
            </a:pPr>
            <a:r>
              <a:rPr lang="de-DE" altLang="en-US"/>
              <a:t>Created by </a:t>
            </a:r>
            <a:r>
              <a:rPr lang="en-US" altLang="en-US"/>
              <a:t>©TMC 			  	                                                                                                    Page </a:t>
            </a:r>
            <a:fld id="{BB1B6D35-D658-4363-9F63-94FB8FEE6E8C}" type="slidenum">
              <a:rPr lang="en-US" altLang="en-US"/>
              <a:pPr>
                <a:defRPr/>
              </a:pPr>
              <a:t>37</a:t>
            </a:fld>
            <a:r>
              <a:rPr lang="en-US" altLang="en-US"/>
              <a:t/>
            </a:r>
            <a:br>
              <a:rPr lang="en-US" altLang="en-US"/>
            </a:br>
            <a:r>
              <a:rPr lang="en-US" altLang="en-US"/>
              <a:t> </a:t>
            </a: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16059" y="4721515"/>
            <a:ext cx="6126233" cy="4473359"/>
          </a:xfrm>
          <a:noFill/>
        </p:spPr>
        <p:txBody>
          <a:bodyPr wrap="square" numCol="1" anchor="t" anchorCtr="0" compatLnSpc="1">
            <a:prstTxWarp prst="textNoShape">
              <a:avLst/>
            </a:prstTxWarp>
          </a:bodyPr>
          <a:lstStyle/>
          <a:p>
            <a:pPr eaLnBrk="1" hangingPunct="1">
              <a:spcBef>
                <a:spcPct val="0"/>
              </a:spcBef>
            </a:pPr>
            <a:r>
              <a:rPr lang="en-US" sz="1000" b="1" dirty="0">
                <a:solidFill>
                  <a:srgbClr val="000000"/>
                </a:solidFill>
              </a:rPr>
              <a:t>Manual Page(s):</a:t>
            </a:r>
          </a:p>
          <a:p>
            <a:pPr eaLnBrk="1" hangingPunct="1">
              <a:spcBef>
                <a:spcPct val="0"/>
              </a:spcBef>
            </a:pPr>
            <a:endParaRPr lang="en-US" sz="1000" b="1" dirty="0">
              <a:solidFill>
                <a:srgbClr val="000000"/>
              </a:solidFill>
            </a:endParaRPr>
          </a:p>
          <a:p>
            <a:pPr eaLnBrk="1" hangingPunct="1">
              <a:spcBef>
                <a:spcPct val="0"/>
              </a:spcBef>
            </a:pPr>
            <a:r>
              <a:rPr lang="en-US" sz="1000" b="1" dirty="0">
                <a:solidFill>
                  <a:srgbClr val="000000"/>
                </a:solidFill>
              </a:rPr>
              <a:t>Key Notes:</a:t>
            </a:r>
            <a:endParaRPr lang="en-US" sz="1000" dirty="0">
              <a:latin typeface="Arial" pitchFamily="127" charset="0"/>
            </a:endParaRPr>
          </a:p>
          <a:p>
            <a:pPr algn="just"/>
            <a:endParaRPr lang="en-GB" sz="1000" dirty="0">
              <a:latin typeface="Arial" pitchFamily="127" charset="0"/>
            </a:endParaRPr>
          </a:p>
        </p:txBody>
      </p:sp>
    </p:spTree>
    <p:extLst>
      <p:ext uri="{BB962C8B-B14F-4D97-AF65-F5344CB8AC3E}">
        <p14:creationId xmlns:p14="http://schemas.microsoft.com/office/powerpoint/2010/main" val="3072857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normAutofit fontScale="77500" lnSpcReduction="20000"/>
          </a:bodyPr>
          <a:lstStyle/>
          <a:p>
            <a:pPr lvl="0" eaLnBrk="1" hangingPunct="1">
              <a:spcBef>
                <a:spcPts val="0"/>
              </a:spcBef>
            </a:pPr>
            <a:r>
              <a:rPr lang="en-US" b="1" dirty="0">
                <a:solidFill>
                  <a:prstClr val="black"/>
                </a:solidFill>
              </a:rPr>
              <a:t>Leadership</a:t>
            </a:r>
          </a:p>
          <a:p>
            <a:pPr lvl="0" eaLnBrk="1" hangingPunct="1">
              <a:spcBef>
                <a:spcPts val="0"/>
              </a:spcBef>
            </a:pPr>
            <a:endParaRPr lang="en-US" b="1" dirty="0">
              <a:solidFill>
                <a:prstClr val="black"/>
              </a:solidFill>
            </a:endParaRPr>
          </a:p>
          <a:p>
            <a:pPr lvl="0" eaLnBrk="1" hangingPunct="1">
              <a:spcBef>
                <a:spcPts val="0"/>
              </a:spcBef>
            </a:pPr>
            <a:r>
              <a:rPr lang="en-US" b="1" dirty="0">
                <a:solidFill>
                  <a:prstClr val="black"/>
                </a:solidFill>
              </a:rPr>
              <a:t>Seeing with a lens of cultural preferences</a:t>
            </a:r>
          </a:p>
          <a:p>
            <a:pPr lvl="0" eaLnBrk="1" hangingPunct="1">
              <a:spcBef>
                <a:spcPts val="0"/>
              </a:spcBef>
            </a:pPr>
            <a:r>
              <a:rPr lang="en-US" b="1" dirty="0">
                <a:solidFill>
                  <a:prstClr val="black"/>
                </a:solidFill>
              </a:rPr>
              <a:t>Way of recognising and speaking about</a:t>
            </a:r>
          </a:p>
          <a:p>
            <a:pPr lvl="0" eaLnBrk="1" hangingPunct="1">
              <a:spcBef>
                <a:spcPts val="0"/>
              </a:spcBef>
            </a:pPr>
            <a:r>
              <a:rPr lang="en-US" b="1" dirty="0">
                <a:solidFill>
                  <a:prstClr val="black"/>
                </a:solidFill>
              </a:rPr>
              <a:t>Including across all spectra, inviting</a:t>
            </a:r>
          </a:p>
          <a:p>
            <a:pPr lvl="0" eaLnBrk="1" hangingPunct="1">
              <a:spcBef>
                <a:spcPts val="0"/>
              </a:spcBef>
            </a:pPr>
            <a:endParaRPr lang="en-US" b="1" dirty="0">
              <a:solidFill>
                <a:prstClr val="black"/>
              </a:solidFill>
            </a:endParaRPr>
          </a:p>
          <a:p>
            <a:pPr lvl="0" eaLnBrk="1" hangingPunct="1">
              <a:spcBef>
                <a:spcPts val="0"/>
              </a:spcBef>
            </a:pPr>
            <a:r>
              <a:rPr lang="en-US" b="1" dirty="0">
                <a:solidFill>
                  <a:prstClr val="black"/>
                </a:solidFill>
              </a:rPr>
              <a:t>Way of acting, modelling the awareness and sensitivity and inclusion</a:t>
            </a:r>
          </a:p>
          <a:p>
            <a:pPr lvl="0" eaLnBrk="1" hangingPunct="1">
              <a:spcBef>
                <a:spcPts val="0"/>
              </a:spcBef>
            </a:pPr>
            <a:endParaRPr lang="en-US" b="1" dirty="0">
              <a:solidFill>
                <a:prstClr val="black"/>
              </a:solidFill>
            </a:endParaRPr>
          </a:p>
          <a:p>
            <a:pPr lvl="0" eaLnBrk="1" hangingPunct="1">
              <a:spcBef>
                <a:spcPts val="0"/>
              </a:spcBef>
            </a:pPr>
            <a:r>
              <a:rPr lang="en-US" b="1" dirty="0">
                <a:solidFill>
                  <a:prstClr val="black"/>
                </a:solidFill>
              </a:rPr>
              <a:t>Creating a ‘culture of cultural competence’</a:t>
            </a:r>
          </a:p>
          <a:p>
            <a:pPr lvl="0" eaLnBrk="1" hangingPunct="1">
              <a:spcBef>
                <a:spcPts val="0"/>
              </a:spcBef>
            </a:pPr>
            <a:endParaRPr lang="en-US" b="1" dirty="0">
              <a:solidFill>
                <a:prstClr val="black"/>
              </a:solidFill>
            </a:endParaRPr>
          </a:p>
          <a:p>
            <a:pPr lvl="0" eaLnBrk="1" hangingPunct="1">
              <a:spcBef>
                <a:spcPts val="0"/>
              </a:spcBef>
            </a:pPr>
            <a:endParaRPr lang="en-US" dirty="0">
              <a:solidFill>
                <a:prstClr val="black"/>
              </a:solidFill>
            </a:endParaRPr>
          </a:p>
          <a:p>
            <a:pPr lvl="0" eaLnBrk="1" hangingPunct="1">
              <a:spcBef>
                <a:spcPts val="0"/>
              </a:spcBef>
            </a:pPr>
            <a:r>
              <a:rPr lang="en-US" b="1" dirty="0">
                <a:solidFill>
                  <a:prstClr val="black"/>
                </a:solidFill>
              </a:rPr>
              <a:t>Key Notes:</a:t>
            </a:r>
            <a:endParaRPr lang="en-US" dirty="0"/>
          </a:p>
          <a:p>
            <a:pPr>
              <a:spcBef>
                <a:spcPts val="0"/>
              </a:spcBef>
            </a:pPr>
            <a:r>
              <a:rPr lang="en-US" dirty="0"/>
              <a:t> </a:t>
            </a:r>
          </a:p>
          <a:p>
            <a:pPr>
              <a:spcBef>
                <a:spcPts val="0"/>
              </a:spcBef>
            </a:pPr>
            <a:r>
              <a:rPr lang="en-US" dirty="0"/>
              <a:t>Cultural Mentoring is the ability to move an individual and/or group through cultural understanding to successful integration in a different cultural environment. While cultural dialogue is an important part of cultural mentoring, it goes a step beyond with its sustained focus on assisting an individual or group to develop adaptive approaches in a new and different cultural environment.</a:t>
            </a:r>
          </a:p>
          <a:p>
            <a:pPr>
              <a:spcBef>
                <a:spcPts val="0"/>
              </a:spcBef>
            </a:pPr>
            <a:r>
              <a:rPr lang="en-US" dirty="0"/>
              <a:t> </a:t>
            </a:r>
          </a:p>
          <a:p>
            <a:pPr>
              <a:spcBef>
                <a:spcPts val="0"/>
              </a:spcBef>
            </a:pPr>
            <a:r>
              <a:rPr lang="en-US" dirty="0"/>
              <a:t>This skill takes many different forms and may entail:</a:t>
            </a:r>
          </a:p>
          <a:p>
            <a:pPr>
              <a:spcBef>
                <a:spcPts val="0"/>
              </a:spcBef>
            </a:pPr>
            <a:r>
              <a:rPr lang="en-US" dirty="0"/>
              <a:t> </a:t>
            </a:r>
          </a:p>
          <a:p>
            <a:pPr marL="91440" lvl="1" indent="-91440">
              <a:spcBef>
                <a:spcPts val="0"/>
              </a:spcBef>
              <a:buFont typeface="Arial" pitchFamily="34" charset="0"/>
              <a:buChar char="•"/>
            </a:pPr>
            <a:r>
              <a:rPr lang="en-US" dirty="0"/>
              <a:t>Assisting a new colleague in decoding the cultural norms of a new organization or team</a:t>
            </a:r>
          </a:p>
          <a:p>
            <a:pPr marL="91440" lvl="1" indent="-91440">
              <a:spcBef>
                <a:spcPts val="0"/>
              </a:spcBef>
              <a:buFont typeface="Arial" pitchFamily="34" charset="0"/>
              <a:buChar char="•"/>
            </a:pPr>
            <a:r>
              <a:rPr lang="en-US" dirty="0"/>
              <a:t>Helping an international assignee manage the difficulties of culture shock</a:t>
            </a:r>
          </a:p>
          <a:p>
            <a:pPr marL="91440" lvl="1" indent="-91440">
              <a:spcBef>
                <a:spcPts val="0"/>
              </a:spcBef>
              <a:buFont typeface="Arial" pitchFamily="34" charset="0"/>
              <a:buChar char="•"/>
            </a:pPr>
            <a:r>
              <a:rPr lang="en-US" dirty="0"/>
              <a:t>Assisting a group calibrate its communication and work practices to increase effectiveness; for example, within a differing, dominant organizational culture or with a client’s organizational culture</a:t>
            </a:r>
            <a:r>
              <a:rPr lang="en-US" b="1" dirty="0"/>
              <a:t> </a:t>
            </a:r>
            <a:endParaRPr lang="en-US" dirty="0"/>
          </a:p>
          <a:p>
            <a:pPr>
              <a:spcBef>
                <a:spcPts val="0"/>
              </a:spcBef>
            </a:pPr>
            <a:r>
              <a:rPr lang="en-US" dirty="0"/>
              <a:t> </a:t>
            </a:r>
          </a:p>
          <a:p>
            <a:r>
              <a:rPr lang="en-US" dirty="0">
                <a:latin typeface="Times New Roman" pitchFamily="30" charset="0"/>
                <a:ea typeface="ＭＳ Ｐゴシック" pitchFamily="30" charset="-128"/>
                <a:cs typeface="ＭＳ Ｐゴシック" pitchFamily="30" charset="-128"/>
              </a:rPr>
              <a:t>Like cultural dialogue, it’s an ongoing process of learning and development to be better tomorrow than you are today.</a:t>
            </a:r>
          </a:p>
          <a:p>
            <a:r>
              <a:rPr lang="en-US" dirty="0">
                <a:latin typeface="Times New Roman" pitchFamily="30" charset="0"/>
                <a:ea typeface="ＭＳ Ｐゴシック" pitchFamily="30" charset="-128"/>
                <a:cs typeface="ＭＳ Ｐゴシック" pitchFamily="30" charset="-128"/>
              </a:rPr>
              <a:t>Is a two-way process—not just helping others, but learning from those who have more experience/knowledge than you do</a:t>
            </a:r>
            <a:endParaRPr lang="en-US" dirty="0"/>
          </a:p>
        </p:txBody>
      </p:sp>
      <p:sp>
        <p:nvSpPr>
          <p:cNvPr id="32772" name="Slide Number Placeholder 3"/>
          <p:cNvSpPr>
            <a:spLocks noGrp="1"/>
          </p:cNvSpPr>
          <p:nvPr>
            <p:ph type="sldNum" sz="quarter" idx="5"/>
          </p:nvPr>
        </p:nvSpPr>
        <p:spPr>
          <a:noFill/>
        </p:spPr>
        <p:txBody>
          <a:bodyPr/>
          <a:lstStyle/>
          <a:p>
            <a:fld id="{AC3A08CB-B0F7-2B4F-8534-BAE03A5D6F48}" type="slidenum">
              <a:rPr lang="en-US">
                <a:latin typeface="Times New Roman" pitchFamily="30" charset="0"/>
                <a:ea typeface="ＭＳ Ｐゴシック" pitchFamily="30" charset="-128"/>
                <a:cs typeface="ＭＳ Ｐゴシック" pitchFamily="30" charset="-128"/>
              </a:rPr>
              <a:pPr/>
              <a:t>38</a:t>
            </a:fld>
            <a:endParaRPr lang="en-US" dirty="0">
              <a:latin typeface="Times New Roman" pitchFamily="30" charset="0"/>
              <a:ea typeface="ＭＳ Ｐゴシック" pitchFamily="30" charset="-128"/>
              <a:cs typeface="ＭＳ Ｐゴシック" pitchFamily="30" charset="-128"/>
            </a:endParaRPr>
          </a:p>
        </p:txBody>
      </p:sp>
    </p:spTree>
    <p:extLst>
      <p:ext uri="{BB962C8B-B14F-4D97-AF65-F5344CB8AC3E}">
        <p14:creationId xmlns:p14="http://schemas.microsoft.com/office/powerpoint/2010/main" val="96448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Leader, awareness and </a:t>
            </a:r>
            <a:r>
              <a:rPr lang="en-US" dirty="0" err="1"/>
              <a:t>practise</a:t>
            </a:r>
            <a:r>
              <a:rPr lang="en-US" dirty="0"/>
              <a:t>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Dealing with conflict,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Preparing well in advance,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Employing different channels for expressing/venting,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Experimenting with different styles of meeting, and negotiating styles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Committing to various methods of follow up afterwards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eaLnBrk="1" hangingPunct="1">
              <a:spcBef>
                <a:spcPts val="0"/>
              </a:spcBef>
            </a:pPr>
            <a:r>
              <a:rPr lang="en-US" dirty="0"/>
              <a:t>in employment, in recruitment – looking for diversity</a:t>
            </a:r>
          </a:p>
          <a:p>
            <a:pPr lvl="0" eaLnBrk="1" hangingPunct="1">
              <a:spcBef>
                <a:spcPts val="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planning process, not only listen to all, but consider different ways of analyzing, critiquing and evaluating, making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eaLnBrk="1" hangingPunct="1">
              <a:spcBef>
                <a:spcPts val="0"/>
              </a:spcBef>
            </a:pPr>
            <a:r>
              <a:rPr lang="en-US" dirty="0"/>
              <a:t>Use of different modes of communication - inductive and deductive, systemic and linear, expressive and instrumental</a:t>
            </a:r>
          </a:p>
          <a:p>
            <a:pPr lvl="0" eaLnBrk="1" hangingPunct="1">
              <a:spcBef>
                <a:spcPts val="0"/>
              </a:spcBef>
            </a:pPr>
            <a:r>
              <a:rPr lang="en-US" dirty="0"/>
              <a:t>at least employ some translations for the most important points, </a:t>
            </a:r>
          </a:p>
          <a:p>
            <a:pPr lvl="0" eaLnBrk="1" hangingPunct="1">
              <a:spcBef>
                <a:spcPts val="0"/>
              </a:spcBef>
            </a:pPr>
            <a:r>
              <a:rPr lang="en-US" dirty="0"/>
              <a:t>more face-face for some or pick up the phone, especially for high context and being cultures, don’t rely only on emails and newsletters</a:t>
            </a:r>
          </a:p>
          <a:p>
            <a:pPr lvl="0" eaLnBrk="1" hangingPunct="1">
              <a:spcBef>
                <a:spcPts val="0"/>
              </a:spcBef>
            </a:pPr>
            <a:endParaRPr lang="en-US" dirty="0"/>
          </a:p>
          <a:p>
            <a:pPr lvl="0" eaLnBrk="1" hangingPunct="1">
              <a:spcBef>
                <a:spcPts val="0"/>
              </a:spcBef>
            </a:pPr>
            <a:r>
              <a:rPr lang="en-US" dirty="0"/>
              <a:t>Cultural Competency becomes part of the DNA of the organization, lived and explicitly modelled by the leaders</a:t>
            </a:r>
          </a:p>
        </p:txBody>
      </p:sp>
      <p:sp>
        <p:nvSpPr>
          <p:cNvPr id="32772" name="Slide Number Placeholder 3"/>
          <p:cNvSpPr>
            <a:spLocks noGrp="1"/>
          </p:cNvSpPr>
          <p:nvPr>
            <p:ph type="sldNum" sz="quarter" idx="5"/>
          </p:nvPr>
        </p:nvSpPr>
        <p:spPr>
          <a:noFill/>
        </p:spPr>
        <p:txBody>
          <a:bodyPr/>
          <a:lstStyle/>
          <a:p>
            <a:fld id="{AC3A08CB-B0F7-2B4F-8534-BAE03A5D6F48}" type="slidenum">
              <a:rPr lang="en-US">
                <a:latin typeface="Times New Roman" pitchFamily="30" charset="0"/>
                <a:ea typeface="ＭＳ Ｐゴシック" pitchFamily="30" charset="-128"/>
                <a:cs typeface="ＭＳ Ｐゴシック" pitchFamily="30" charset="-128"/>
              </a:rPr>
              <a:pPr/>
              <a:t>39</a:t>
            </a:fld>
            <a:endParaRPr lang="en-US" dirty="0">
              <a:latin typeface="Times New Roman" pitchFamily="30" charset="0"/>
              <a:ea typeface="ＭＳ Ｐゴシック" pitchFamily="30" charset="-128"/>
              <a:cs typeface="ＭＳ Ｐゴシック" pitchFamily="30" charset="-128"/>
            </a:endParaRPr>
          </a:p>
        </p:txBody>
      </p:sp>
    </p:spTree>
    <p:extLst>
      <p:ext uri="{BB962C8B-B14F-4D97-AF65-F5344CB8AC3E}">
        <p14:creationId xmlns:p14="http://schemas.microsoft.com/office/powerpoint/2010/main" val="3925350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cross-cultural, multicultural, intercultural</a:t>
            </a:r>
          </a:p>
          <a:p>
            <a:r>
              <a:rPr lang="en-US" dirty="0"/>
              <a:t>Professor, Catholic Theological Union, Chicago</a:t>
            </a:r>
          </a:p>
          <a:p>
            <a:r>
              <a:rPr lang="en-US" dirty="0"/>
              <a:t>Dr of </a:t>
            </a:r>
            <a:r>
              <a:rPr lang="en-US" dirty="0" err="1"/>
              <a:t>Anthropolgy</a:t>
            </a:r>
            <a:r>
              <a:rPr lang="en-US" dirty="0"/>
              <a:t> Anthony Gittins </a:t>
            </a:r>
            <a:r>
              <a:rPr lang="en-US" dirty="0" err="1"/>
              <a:t>CSSp</a:t>
            </a:r>
            <a:r>
              <a:rPr lang="en-US" dirty="0"/>
              <a:t> – Holy Spirit Father, </a:t>
            </a:r>
          </a:p>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40</a:t>
            </a:fld>
            <a:endParaRPr lang="en-AU"/>
          </a:p>
        </p:txBody>
      </p:sp>
    </p:spTree>
    <p:extLst>
      <p:ext uri="{BB962C8B-B14F-4D97-AF65-F5344CB8AC3E}">
        <p14:creationId xmlns:p14="http://schemas.microsoft.com/office/powerpoint/2010/main" val="1690145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cross-cultural, multicultural, intercultural</a:t>
            </a:r>
          </a:p>
          <a:p>
            <a:r>
              <a:rPr lang="en-US" dirty="0"/>
              <a:t>Professor, Catholic Theological Union, Chicago</a:t>
            </a:r>
          </a:p>
          <a:p>
            <a:r>
              <a:rPr lang="en-US" dirty="0"/>
              <a:t>Dr of </a:t>
            </a:r>
            <a:r>
              <a:rPr lang="en-US" dirty="0" err="1"/>
              <a:t>Anthropolgy</a:t>
            </a:r>
            <a:r>
              <a:rPr lang="en-US" dirty="0"/>
              <a:t> Anthony Gittins </a:t>
            </a:r>
            <a:r>
              <a:rPr lang="en-US" dirty="0" err="1"/>
              <a:t>CSSp</a:t>
            </a:r>
            <a:r>
              <a:rPr lang="en-US" dirty="0"/>
              <a:t> – Holy Spirit Father, </a:t>
            </a:r>
          </a:p>
          <a:p>
            <a:endParaRPr lang="en-US" dirty="0"/>
          </a:p>
          <a:p>
            <a:r>
              <a:rPr lang="en-US" dirty="0"/>
              <a:t>Multi-c presence of different cultural groups – live and let live, tolerance and acceptance, but no real interaction or communication</a:t>
            </a:r>
          </a:p>
          <a:p>
            <a:r>
              <a:rPr lang="en-US" dirty="0"/>
              <a:t>Cross-cultural – a person or group who genuinely moves into a new cultural environment and does their due diligence and at least style switching.</a:t>
            </a:r>
          </a:p>
          <a:p>
            <a:endParaRPr lang="en-US" dirty="0"/>
          </a:p>
          <a:p>
            <a:r>
              <a:rPr lang="en-US" dirty="0"/>
              <a:t>Intercultural is a faith filled theological reality where we create, through cross-cultural skills, a previously unimagined new reality where the contributions and riches of all persons and groups is </a:t>
            </a:r>
            <a:r>
              <a:rPr lang="en-US" dirty="0" err="1"/>
              <a:t>recognised</a:t>
            </a:r>
            <a:r>
              <a:rPr lang="en-US" dirty="0"/>
              <a:t> and valued, including the strongly contrasting, and together we create a totally new way of being, that is not mostly of the previous two or more cultures, but is something of God, the Kingdom</a:t>
            </a:r>
          </a:p>
        </p:txBody>
      </p:sp>
      <p:sp>
        <p:nvSpPr>
          <p:cNvPr id="4" name="Slide Number Placeholder 3"/>
          <p:cNvSpPr>
            <a:spLocks noGrp="1"/>
          </p:cNvSpPr>
          <p:nvPr>
            <p:ph type="sldNum" sz="quarter" idx="5"/>
          </p:nvPr>
        </p:nvSpPr>
        <p:spPr/>
        <p:txBody>
          <a:bodyPr/>
          <a:lstStyle/>
          <a:p>
            <a:fld id="{050BB8A3-1D28-4235-8AA8-FDF8D4B239DA}" type="slidenum">
              <a:rPr lang="en-AU" smtClean="0"/>
              <a:t>41</a:t>
            </a:fld>
            <a:endParaRPr lang="en-AU"/>
          </a:p>
        </p:txBody>
      </p:sp>
    </p:spTree>
    <p:extLst>
      <p:ext uri="{BB962C8B-B14F-4D97-AF65-F5344CB8AC3E}">
        <p14:creationId xmlns:p14="http://schemas.microsoft.com/office/powerpoint/2010/main" val="178974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of Australia will not be the church that the Holy Spirit wants it to be, until she has joyfully received the contribution of the original Australian people.</a:t>
            </a:r>
          </a:p>
          <a:p>
            <a:r>
              <a:rPr lang="en-US" dirty="0"/>
              <a:t>JP II Alice Springs.</a:t>
            </a:r>
          </a:p>
          <a:p>
            <a:endParaRPr lang="en-US" dirty="0"/>
          </a:p>
          <a:p>
            <a:r>
              <a:rPr lang="en-US" dirty="0"/>
              <a:t>The Church of Au will not be ….. </a:t>
            </a:r>
          </a:p>
          <a:p>
            <a:r>
              <a:rPr lang="en-US" dirty="0"/>
              <a:t>Until she has joyfully received the contribution of all the peoples of earth who have come to dwell in her.</a:t>
            </a:r>
          </a:p>
          <a:p>
            <a:r>
              <a:rPr lang="en-US" dirty="0"/>
              <a:t>Inclusion and Diversity, Encounter</a:t>
            </a:r>
          </a:p>
          <a:p>
            <a:endParaRPr lang="en-US" dirty="0"/>
          </a:p>
          <a:p>
            <a:r>
              <a:rPr lang="en-US" dirty="0"/>
              <a:t>“A million dreams for the World we’re </a:t>
            </a:r>
            <a:r>
              <a:rPr lang="en-US" dirty="0" err="1"/>
              <a:t>gonna</a:t>
            </a:r>
            <a:r>
              <a:rPr lang="en-US" dirty="0"/>
              <a:t> make – a vision for the world”</a:t>
            </a:r>
          </a:p>
          <a:p>
            <a:endParaRPr lang="en-US" dirty="0"/>
          </a:p>
          <a:p>
            <a:r>
              <a:rPr lang="en-US" dirty="0"/>
              <a:t>An evolving and emerging society, Kingdom of God</a:t>
            </a:r>
          </a:p>
        </p:txBody>
      </p:sp>
      <p:sp>
        <p:nvSpPr>
          <p:cNvPr id="4" name="Slide Number Placeholder 3"/>
          <p:cNvSpPr>
            <a:spLocks noGrp="1"/>
          </p:cNvSpPr>
          <p:nvPr>
            <p:ph type="sldNum" sz="quarter" idx="5"/>
          </p:nvPr>
        </p:nvSpPr>
        <p:spPr/>
        <p:txBody>
          <a:bodyPr/>
          <a:lstStyle/>
          <a:p>
            <a:fld id="{050BB8A3-1D28-4235-8AA8-FDF8D4B239DA}" type="slidenum">
              <a:rPr lang="en-AU" smtClean="0"/>
              <a:t>42</a:t>
            </a:fld>
            <a:endParaRPr lang="en-AU"/>
          </a:p>
        </p:txBody>
      </p:sp>
    </p:spTree>
    <p:extLst>
      <p:ext uri="{BB962C8B-B14F-4D97-AF65-F5344CB8AC3E}">
        <p14:creationId xmlns:p14="http://schemas.microsoft.com/office/powerpoint/2010/main" val="299083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p:txBody>
          <a:bodyPr/>
          <a:lstStyle/>
          <a:p>
            <a:pPr>
              <a:defRPr/>
            </a:pPr>
            <a:fld id="{3074629B-F68C-4DA4-99B4-F046C56C8563}" type="slidenum">
              <a:rPr lang="en-GB" altLang="en-GB" smtClean="0">
                <a:solidFill>
                  <a:prstClr val="black"/>
                </a:solidFill>
              </a:rPr>
              <a:pPr>
                <a:defRPr/>
              </a:pPr>
              <a:t>4</a:t>
            </a:fld>
            <a:endParaRPr lang="en-GB" altLang="en-GB" dirty="0">
              <a:solidFill>
                <a:prstClr val="black"/>
              </a:solidFill>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normAutofit fontScale="70000" lnSpcReduction="20000"/>
          </a:bodyPr>
          <a:lstStyle/>
          <a:p>
            <a:pPr lvl="0" eaLnBrk="1" hangingPunct="1"/>
            <a:r>
              <a:rPr lang="en-US" b="1" dirty="0">
                <a:solidFill>
                  <a:prstClr val="black"/>
                </a:solidFill>
              </a:rPr>
              <a:t>Manual Page(s): </a:t>
            </a:r>
            <a:endParaRPr lang="en-US" dirty="0">
              <a:solidFill>
                <a:prstClr val="black"/>
              </a:solidFill>
            </a:endParaRPr>
          </a:p>
          <a:p>
            <a:pPr lvl="0" eaLnBrk="1" hangingPunct="1"/>
            <a:endParaRPr lang="en-US" dirty="0">
              <a:solidFill>
                <a:prstClr val="black"/>
              </a:solidFill>
            </a:endParaRPr>
          </a:p>
          <a:p>
            <a:pPr lvl="0" eaLnBrk="1" hangingPunct="1"/>
            <a:r>
              <a:rPr lang="en-US" b="1" dirty="0">
                <a:solidFill>
                  <a:prstClr val="black"/>
                </a:solidFill>
              </a:rPr>
              <a:t>Key Notes</a:t>
            </a:r>
            <a:r>
              <a:rPr lang="en-US" dirty="0">
                <a:solidFill>
                  <a:prstClr val="black"/>
                </a:solidFill>
              </a:rPr>
              <a:t>: </a:t>
            </a:r>
          </a:p>
          <a:p>
            <a:r>
              <a:rPr lang="en-US" dirty="0"/>
              <a:t>Without ‘knowing’ or having had significant interaction with that person, </a:t>
            </a:r>
          </a:p>
          <a:p>
            <a:r>
              <a:rPr lang="en-US" dirty="0"/>
              <a:t>How can I know them more quickly, see under the surface </a:t>
            </a:r>
          </a:p>
          <a:p>
            <a:r>
              <a:rPr lang="en-US" dirty="0"/>
              <a:t>to their values and beliefs and their identity</a:t>
            </a:r>
          </a:p>
          <a:p>
            <a:pPr eaLnBrk="1" hangingPunct="1">
              <a:lnSpc>
                <a:spcPct val="80000"/>
              </a:lnSpc>
            </a:pPr>
            <a:endParaRPr lang="en-US" b="1" dirty="0"/>
          </a:p>
          <a:p>
            <a:pPr eaLnBrk="1" hangingPunct="1">
              <a:lnSpc>
                <a:spcPct val="80000"/>
              </a:lnSpc>
            </a:pPr>
            <a:r>
              <a:rPr lang="en-US" b="1" dirty="0"/>
              <a:t>Example: </a:t>
            </a:r>
            <a:r>
              <a:rPr lang="en-US" dirty="0"/>
              <a:t>direct eye contact above the surface. Below the surface, some interpret as engaging others confrontational and negative</a:t>
            </a:r>
          </a:p>
          <a:p>
            <a:pPr eaLnBrk="1" hangingPunct="1">
              <a:lnSpc>
                <a:spcPct val="80000"/>
              </a:lnSpc>
            </a:pPr>
            <a:endParaRPr lang="en-US" b="1" dirty="0"/>
          </a:p>
          <a:p>
            <a:pPr marL="189701" indent="-189701" eaLnBrk="1" hangingPunct="1">
              <a:spcBef>
                <a:spcPts val="311"/>
              </a:spcBef>
              <a:buFont typeface="Arial" pitchFamily="34" charset="0"/>
              <a:buChar char="•"/>
            </a:pPr>
            <a:r>
              <a:rPr lang="en-US" dirty="0"/>
              <a:t>The visible portion language, food, dress, rituals, customs, art and music. </a:t>
            </a:r>
          </a:p>
          <a:p>
            <a:pPr marL="189701" indent="-189701" eaLnBrk="1" hangingPunct="1">
              <a:spcBef>
                <a:spcPts val="311"/>
              </a:spcBef>
              <a:buFont typeface="Arial" pitchFamily="34" charset="0"/>
              <a:buChar char="•"/>
            </a:pPr>
            <a:r>
              <a:rPr lang="en-US" dirty="0"/>
              <a:t>The invisible  values, customs, beliefs and attitudes. </a:t>
            </a:r>
          </a:p>
          <a:p>
            <a:pPr marL="189701" indent="-189701" eaLnBrk="1" hangingPunct="1">
              <a:spcBef>
                <a:spcPts val="311"/>
              </a:spcBef>
              <a:buFont typeface="Arial" pitchFamily="34" charset="0"/>
              <a:buChar char="•"/>
            </a:pPr>
            <a:r>
              <a:rPr lang="en-US" dirty="0"/>
              <a:t>iceberg is much thicker below the surface. </a:t>
            </a:r>
          </a:p>
          <a:p>
            <a:pPr marL="189701" indent="-189701" eaLnBrk="1" hangingPunct="1">
              <a:spcBef>
                <a:spcPts val="311"/>
              </a:spcBef>
              <a:buFont typeface="Arial" pitchFamily="34" charset="0"/>
              <a:buChar char="•"/>
            </a:pPr>
            <a:r>
              <a:rPr lang="en-US" dirty="0"/>
              <a:t>Below the surface - the ways of thinking and feeling, our values and thoughts are the drivers of the surface behaviors. </a:t>
            </a:r>
          </a:p>
          <a:p>
            <a:pPr marL="189701" indent="-189701" eaLnBrk="1" hangingPunct="1">
              <a:spcBef>
                <a:spcPts val="311"/>
              </a:spcBef>
              <a:buFont typeface="Arial" pitchFamily="34" charset="0"/>
              <a:buChar char="•"/>
            </a:pPr>
            <a:r>
              <a:rPr lang="en-US" dirty="0"/>
              <a:t>We may not even be conscious of the thoughts and values that guide these behaviors (e.g. eye contact).</a:t>
            </a:r>
          </a:p>
          <a:p>
            <a:pPr marL="189701" indent="-189701" eaLnBrk="1" hangingPunct="1">
              <a:spcBef>
                <a:spcPts val="311"/>
              </a:spcBef>
              <a:buFont typeface="Arial" pitchFamily="34" charset="0"/>
              <a:buChar char="•"/>
            </a:pPr>
            <a:endParaRPr lang="en-US" dirty="0"/>
          </a:p>
          <a:p>
            <a:pPr marL="189701" indent="-189701" eaLnBrk="1" hangingPunct="1">
              <a:spcBef>
                <a:spcPts val="311"/>
              </a:spcBef>
              <a:buFont typeface="Arial" pitchFamily="34" charset="0"/>
              <a:buChar char="•"/>
            </a:pPr>
            <a:r>
              <a:rPr lang="en-US" dirty="0"/>
              <a:t>water level symbolizes our daily awareness.  </a:t>
            </a:r>
          </a:p>
          <a:p>
            <a:pPr marL="189701" indent="-189701" eaLnBrk="1" hangingPunct="1">
              <a:spcBef>
                <a:spcPts val="311"/>
              </a:spcBef>
              <a:buFont typeface="Arial" pitchFamily="34" charset="0"/>
              <a:buChar char="•"/>
            </a:pPr>
            <a:r>
              <a:rPr lang="en-US" dirty="0"/>
              <a:t>Behaviors that meet our expectations are readily accepted, perhaps even unconsciously.  However, those behaviors that violate our expectations are often judged or evaluated in a negative way.  We evaluate these behaviors using values, beliefs and attitudes that are below the surface of the water.  Like the iceberg, </a:t>
            </a:r>
          </a:p>
          <a:p>
            <a:pPr marL="189701" indent="-189701" eaLnBrk="1" hangingPunct="1">
              <a:spcBef>
                <a:spcPts val="311"/>
              </a:spcBef>
              <a:buFont typeface="Arial" pitchFamily="34" charset="0"/>
              <a:buChar char="•"/>
            </a:pPr>
            <a:r>
              <a:rPr lang="en-US" dirty="0"/>
              <a:t>80-85% of what drives behavior remains out of our immediate awareness.  </a:t>
            </a:r>
          </a:p>
          <a:p>
            <a:pPr marL="189701" indent="-189701" eaLnBrk="1" hangingPunct="1">
              <a:spcBef>
                <a:spcPts val="311"/>
              </a:spcBef>
              <a:buFont typeface="Arial" pitchFamily="34" charset="0"/>
              <a:buChar char="•"/>
            </a:pPr>
            <a:r>
              <a:rPr lang="en-US" dirty="0"/>
              <a:t>Our behaviors are directly related to our values and are connected to a variety of emotional responses.  We reward those behaviors that meet our expectations (a positive emotion) and negatively evaluate or judge those that do not.  These negative emotions may result in our inability or reluctance to work with others who are different than us.</a:t>
            </a:r>
          </a:p>
          <a:p>
            <a:pPr marL="189701" indent="-189701" eaLnBrk="1" hangingPunct="1">
              <a:spcBef>
                <a:spcPts val="311"/>
              </a:spcBef>
              <a:buFont typeface="Arial" pitchFamily="34" charset="0"/>
              <a:buChar char="•"/>
            </a:pPr>
            <a:r>
              <a:rPr lang="en-US" dirty="0"/>
              <a:t>Every culture crafts linkages between behaviors, values and emotions. Values directly impact behavior. In cross-cultural situations, behavior patterns may collide, yet the values may be similar. Where behaviors come into conflict, e.g. eye contact example, the conflict may be a result of a difference in assumptions or expectations in a given business or social context.</a:t>
            </a:r>
          </a:p>
          <a:p>
            <a:pPr marL="0" indent="0" eaLnBrk="1" hangingPunct="1">
              <a:spcBef>
                <a:spcPts val="311"/>
              </a:spcBef>
              <a:buFont typeface="Arial" pitchFamily="34" charset="0"/>
              <a:buNone/>
            </a:pPr>
            <a:endParaRPr lang="en-US" dirty="0"/>
          </a:p>
          <a:p>
            <a:pPr marL="189701" indent="-189701" eaLnBrk="1" hangingPunct="1">
              <a:spcBef>
                <a:spcPts val="311"/>
              </a:spcBef>
              <a:buFont typeface="Arial" pitchFamily="34" charset="0"/>
              <a:buChar char="•"/>
            </a:pPr>
            <a:endParaRPr lang="en-US" dirty="0"/>
          </a:p>
          <a:p>
            <a:pPr marL="189701" indent="-189701" eaLnBrk="1" hangingPunct="1">
              <a:spcBef>
                <a:spcPts val="311"/>
              </a:spcBef>
              <a:buFont typeface="Arial" pitchFamily="34" charset="0"/>
              <a:buChar char="•"/>
            </a:pPr>
            <a:endParaRPr lang="en-US" dirty="0"/>
          </a:p>
        </p:txBody>
      </p:sp>
    </p:spTree>
    <p:extLst>
      <p:ext uri="{BB962C8B-B14F-4D97-AF65-F5344CB8AC3E}">
        <p14:creationId xmlns:p14="http://schemas.microsoft.com/office/powerpoint/2010/main" val="3982608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B8A3-1D28-4235-8AA8-FDF8D4B239DA}" type="slidenum">
              <a:rPr lang="en-AU" smtClean="0"/>
              <a:t>43</a:t>
            </a:fld>
            <a:endParaRPr lang="en-AU"/>
          </a:p>
        </p:txBody>
      </p:sp>
    </p:spTree>
    <p:extLst>
      <p:ext uri="{BB962C8B-B14F-4D97-AF65-F5344CB8AC3E}">
        <p14:creationId xmlns:p14="http://schemas.microsoft.com/office/powerpoint/2010/main" val="45402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r>
              <a:rPr lang="en-US" b="1" dirty="0">
                <a:solidFill>
                  <a:prstClr val="black"/>
                </a:solidFill>
              </a:rPr>
              <a:t>Manual Page(s):</a:t>
            </a:r>
            <a:endParaRPr lang="en-US" dirty="0">
              <a:solidFill>
                <a:prstClr val="black"/>
              </a:solidFill>
            </a:endParaRPr>
          </a:p>
          <a:p>
            <a:pPr lvl="0" eaLnBrk="1" hangingPunct="1"/>
            <a:endParaRPr lang="en-US" b="1" dirty="0">
              <a:solidFill>
                <a:prstClr val="black"/>
              </a:solidFill>
            </a:endParaRPr>
          </a:p>
          <a:p>
            <a:pPr lvl="0" eaLnBrk="1" hangingPunct="1"/>
            <a:r>
              <a:rPr lang="en-US" b="1" dirty="0">
                <a:solidFill>
                  <a:prstClr val="black"/>
                </a:solidFill>
              </a:rPr>
              <a:t>Key Notes</a:t>
            </a:r>
            <a:r>
              <a:rPr lang="en-US" dirty="0">
                <a:solidFill>
                  <a:prstClr val="black"/>
                </a:solidFill>
              </a:rPr>
              <a:t>: </a:t>
            </a:r>
          </a:p>
          <a:p>
            <a:pPr eaLnBrk="1" hangingPunct="1"/>
            <a:r>
              <a:rPr lang="en-US" dirty="0"/>
              <a:t>There are many valid definitions of culture.  One definition is that “</a:t>
            </a:r>
            <a:r>
              <a:rPr lang="en-US" i="1" dirty="0"/>
              <a:t>Culture is to a group what personality is to an individual</a:t>
            </a:r>
            <a:r>
              <a:rPr lang="en-US" dirty="0"/>
              <a:t>”. </a:t>
            </a:r>
          </a:p>
          <a:p>
            <a:pPr eaLnBrk="1" hangingPunct="1"/>
            <a:endParaRPr lang="en-US" dirty="0"/>
          </a:p>
          <a:p>
            <a:pPr eaLnBrk="1" hangingPunct="1"/>
            <a:r>
              <a:rPr lang="en-US" dirty="0"/>
              <a:t>culture as the </a:t>
            </a:r>
            <a:r>
              <a:rPr lang="en-US" i="1" dirty="0"/>
              <a:t>linkages made between behaviors, values and emotions that are expected, reinforced and rewarded by and within a particular group. </a:t>
            </a:r>
            <a:endParaRPr lang="en-US" b="1" dirty="0"/>
          </a:p>
          <a:p>
            <a:pPr eaLnBrk="1" hangingPunct="1"/>
            <a:endParaRPr lang="en-US" b="1" dirty="0"/>
          </a:p>
          <a:p>
            <a:pPr eaLnBrk="1" hangingPunct="1"/>
            <a:endParaRPr lang="en-US" dirty="0"/>
          </a:p>
          <a:p>
            <a:pPr eaLnBrk="1" hangingPunct="1"/>
            <a:r>
              <a:rPr lang="en-US" dirty="0"/>
              <a:t>reinforcement and reward are not only overt, obvious way, e.g. financial reward. </a:t>
            </a:r>
          </a:p>
          <a:p>
            <a:pPr eaLnBrk="1" hangingPunct="1"/>
            <a:r>
              <a:rPr lang="en-US" dirty="0"/>
              <a:t>Often it is subtle encouragement / discouragement</a:t>
            </a:r>
          </a:p>
          <a:p>
            <a:pPr eaLnBrk="1" hangingPunct="1">
              <a:spcBef>
                <a:spcPct val="0"/>
              </a:spcBef>
            </a:pPr>
            <a:endParaRPr lang="en-US" dirty="0"/>
          </a:p>
          <a:p>
            <a:pPr>
              <a:spcBef>
                <a:spcPct val="0"/>
              </a:spcBef>
            </a:pPr>
            <a:endParaRPr lang="en-US" dirty="0"/>
          </a:p>
        </p:txBody>
      </p:sp>
      <p:sp>
        <p:nvSpPr>
          <p:cNvPr id="258052" name="Slide Number Placeholder 3"/>
          <p:cNvSpPr>
            <a:spLocks noGrp="1"/>
          </p:cNvSpPr>
          <p:nvPr>
            <p:ph type="sldNum" sz="quarter" idx="5"/>
          </p:nvPr>
        </p:nvSpPr>
        <p:spPr/>
        <p:txBody>
          <a:bodyPr/>
          <a:lstStyle/>
          <a:p>
            <a:pPr>
              <a:defRPr/>
            </a:pPr>
            <a:fld id="{E0280C19-EE18-47FA-BB98-75A8D04E08B9}"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50305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311"/>
              </a:spcBef>
            </a:pPr>
            <a:r>
              <a:rPr lang="en-US" b="1" dirty="0">
                <a:solidFill>
                  <a:prstClr val="black"/>
                </a:solidFill>
              </a:rPr>
              <a:t>Manual Page(s):</a:t>
            </a:r>
          </a:p>
          <a:p>
            <a:pPr eaLnBrk="1" hangingPunct="1">
              <a:spcBef>
                <a:spcPts val="311"/>
              </a:spcBef>
            </a:pPr>
            <a:endParaRPr lang="en-US" dirty="0">
              <a:solidFill>
                <a:prstClr val="black"/>
              </a:solidFill>
            </a:endParaRPr>
          </a:p>
          <a:p>
            <a:pPr eaLnBrk="1" hangingPunct="1">
              <a:spcBef>
                <a:spcPts val="311"/>
              </a:spcBef>
            </a:pPr>
            <a:r>
              <a:rPr lang="en-US" b="1" dirty="0">
                <a:solidFill>
                  <a:prstClr val="black"/>
                </a:solidFill>
              </a:rPr>
              <a:t>Key Notes</a:t>
            </a:r>
            <a:r>
              <a:rPr lang="en-US" dirty="0">
                <a:solidFill>
                  <a:prstClr val="black"/>
                </a:solidFill>
              </a:rPr>
              <a:t>: </a:t>
            </a:r>
          </a:p>
          <a:p>
            <a:endParaRPr lang="en-US" dirty="0"/>
          </a:p>
        </p:txBody>
      </p:sp>
      <p:sp>
        <p:nvSpPr>
          <p:cNvPr id="4" name="Slide Number Placeholder 3"/>
          <p:cNvSpPr>
            <a:spLocks noGrp="1"/>
          </p:cNvSpPr>
          <p:nvPr>
            <p:ph type="sldNum" sz="quarter" idx="10"/>
          </p:nvPr>
        </p:nvSpPr>
        <p:spPr/>
        <p:txBody>
          <a:bodyPr/>
          <a:lstStyle/>
          <a:p>
            <a:pPr>
              <a:defRPr/>
            </a:pPr>
            <a:fld id="{372C13FF-C12B-4F10-88A4-25297CA86CE4}" type="slidenum">
              <a:rPr lang="en-US" smtClean="0"/>
              <a:pPr>
                <a:defRPr/>
              </a:pPr>
              <a:t>6</a:t>
            </a:fld>
            <a:endParaRPr lang="en-US" dirty="0"/>
          </a:p>
        </p:txBody>
      </p:sp>
    </p:spTree>
    <p:extLst>
      <p:ext uri="{BB962C8B-B14F-4D97-AF65-F5344CB8AC3E}">
        <p14:creationId xmlns:p14="http://schemas.microsoft.com/office/powerpoint/2010/main" val="255300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fontAlgn="base">
              <a:spcBef>
                <a:spcPct val="0"/>
              </a:spcBef>
              <a:spcAft>
                <a:spcPct val="0"/>
              </a:spcAft>
              <a:defRPr/>
            </a:pPr>
            <a:fld id="{1A25895F-5CAA-4F95-A6D3-64CF498D5C10}" type="slidenum">
              <a:rPr lang="en-US" altLang="en-US" smtClean="0">
                <a:solidFill>
                  <a:srgbClr val="000000"/>
                </a:solidFill>
              </a:rPr>
              <a:pPr algn="r" fontAlgn="base">
                <a:spcBef>
                  <a:spcPct val="0"/>
                </a:spcBef>
                <a:spcAft>
                  <a:spcPct val="0"/>
                </a:spcAft>
                <a:defRPr/>
              </a:pPr>
              <a:t>7</a:t>
            </a:fld>
            <a:endParaRPr lang="en-US" altLang="en-US" dirty="0">
              <a:solidFill>
                <a:srgbClr val="000000"/>
              </a:solidFill>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xfrm>
            <a:off x="587588" y="4513898"/>
            <a:ext cx="6327986" cy="4322207"/>
          </a:xfrm>
          <a:noFill/>
        </p:spPr>
        <p:txBody>
          <a:bodyPr wrap="square" numCol="1" anchor="t" anchorCtr="0" compatLnSpc="1">
            <a:prstTxWarp prst="textNoShape">
              <a:avLst/>
            </a:prstTxWarp>
          </a:bodyPr>
          <a:lstStyle/>
          <a:p>
            <a:pPr eaLnBrk="1" hangingPunct="1">
              <a:spcBef>
                <a:spcPts val="317"/>
              </a:spcBef>
            </a:pPr>
            <a:r>
              <a:rPr lang="en-US" b="1" dirty="0">
                <a:solidFill>
                  <a:srgbClr val="000000"/>
                </a:solidFill>
              </a:rPr>
              <a:t>Manual Page(s):</a:t>
            </a:r>
          </a:p>
          <a:p>
            <a:pPr eaLnBrk="1" hangingPunct="1">
              <a:spcBef>
                <a:spcPts val="317"/>
              </a:spcBef>
            </a:pPr>
            <a:endParaRPr lang="en-US" dirty="0">
              <a:solidFill>
                <a:srgbClr val="000000"/>
              </a:solidFill>
            </a:endParaRPr>
          </a:p>
          <a:p>
            <a:pPr eaLnBrk="1" hangingPunct="1">
              <a:spcBef>
                <a:spcPts val="317"/>
              </a:spcBef>
            </a:pPr>
            <a:r>
              <a:rPr lang="en-US" b="1" dirty="0">
                <a:solidFill>
                  <a:srgbClr val="000000"/>
                </a:solidFill>
              </a:rPr>
              <a:t>Key Notes</a:t>
            </a:r>
            <a:r>
              <a:rPr lang="en-US" dirty="0">
                <a:solidFill>
                  <a:srgbClr val="000000"/>
                </a:solidFill>
              </a:rPr>
              <a:t>: </a:t>
            </a:r>
          </a:p>
          <a:p>
            <a:pPr eaLnBrk="1" hangingPunct="1">
              <a:lnSpc>
                <a:spcPct val="80000"/>
              </a:lnSpc>
              <a:spcBef>
                <a:spcPct val="0"/>
              </a:spcBef>
            </a:pPr>
            <a:endParaRPr lang="en-GB" dirty="0"/>
          </a:p>
        </p:txBody>
      </p:sp>
    </p:spTree>
    <p:extLst>
      <p:ext uri="{BB962C8B-B14F-4D97-AF65-F5344CB8AC3E}">
        <p14:creationId xmlns:p14="http://schemas.microsoft.com/office/powerpoint/2010/main" val="87440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fontAlgn="base">
              <a:spcBef>
                <a:spcPct val="0"/>
              </a:spcBef>
              <a:spcAft>
                <a:spcPct val="0"/>
              </a:spcAft>
              <a:defRPr/>
            </a:pPr>
            <a:fld id="{6FB1B13F-1921-4947-A5DD-F3C302B26BD7}" type="slidenum">
              <a:rPr lang="en-US" altLang="en-US" smtClean="0">
                <a:solidFill>
                  <a:srgbClr val="000000"/>
                </a:solidFill>
              </a:rPr>
              <a:pPr algn="r" fontAlgn="base">
                <a:spcBef>
                  <a:spcPct val="0"/>
                </a:spcBef>
                <a:spcAft>
                  <a:spcPct val="0"/>
                </a:spcAft>
                <a:defRPr/>
              </a:pPr>
              <a:t>8</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xfrm>
            <a:off x="587588" y="4513898"/>
            <a:ext cx="6327986" cy="4322207"/>
          </a:xfrm>
          <a:noFill/>
        </p:spPr>
        <p:txBody>
          <a:bodyPr wrap="square" numCol="1" anchor="t" anchorCtr="0" compatLnSpc="1">
            <a:prstTxWarp prst="textNoShape">
              <a:avLst/>
            </a:prstTxWarp>
          </a:bodyPr>
          <a:lstStyle/>
          <a:p>
            <a:pPr eaLnBrk="1" hangingPunct="1">
              <a:spcBef>
                <a:spcPts val="317"/>
              </a:spcBef>
            </a:pPr>
            <a:r>
              <a:rPr lang="en-US" b="1" dirty="0">
                <a:solidFill>
                  <a:srgbClr val="000000"/>
                </a:solidFill>
              </a:rPr>
              <a:t>Manual Page(s):</a:t>
            </a:r>
          </a:p>
          <a:p>
            <a:pPr eaLnBrk="1" hangingPunct="1">
              <a:spcBef>
                <a:spcPts val="317"/>
              </a:spcBef>
            </a:pPr>
            <a:endParaRPr lang="en-US" dirty="0">
              <a:solidFill>
                <a:srgbClr val="000000"/>
              </a:solidFill>
            </a:endParaRPr>
          </a:p>
          <a:p>
            <a:pPr eaLnBrk="1" hangingPunct="1">
              <a:spcBef>
                <a:spcPts val="317"/>
              </a:spcBef>
            </a:pPr>
            <a:r>
              <a:rPr lang="en-US" b="1" dirty="0">
                <a:solidFill>
                  <a:srgbClr val="000000"/>
                </a:solidFill>
              </a:rPr>
              <a:t>Key Notes</a:t>
            </a:r>
            <a:r>
              <a:rPr lang="en-US" dirty="0">
                <a:solidFill>
                  <a:srgbClr val="000000"/>
                </a:solidFill>
              </a:rPr>
              <a:t>: </a:t>
            </a:r>
          </a:p>
          <a:p>
            <a:pPr eaLnBrk="1" hangingPunct="1">
              <a:lnSpc>
                <a:spcPct val="80000"/>
              </a:lnSpc>
              <a:spcBef>
                <a:spcPct val="0"/>
              </a:spcBef>
            </a:pPr>
            <a:endParaRPr lang="en-GB" dirty="0"/>
          </a:p>
        </p:txBody>
      </p:sp>
    </p:spTree>
    <p:extLst>
      <p:ext uri="{BB962C8B-B14F-4D97-AF65-F5344CB8AC3E}">
        <p14:creationId xmlns:p14="http://schemas.microsoft.com/office/powerpoint/2010/main" val="403278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fontAlgn="base">
              <a:spcBef>
                <a:spcPct val="0"/>
              </a:spcBef>
              <a:spcAft>
                <a:spcPct val="0"/>
              </a:spcAft>
              <a:defRPr/>
            </a:pPr>
            <a:fld id="{E9D62238-D9F7-4F24-ADFD-ED1A329BA4BD}" type="slidenum">
              <a:rPr lang="en-US" altLang="en-US" smtClean="0">
                <a:solidFill>
                  <a:srgbClr val="000000"/>
                </a:solidFill>
              </a:rPr>
              <a:pPr algn="r" fontAlgn="base">
                <a:spcBef>
                  <a:spcPct val="0"/>
                </a:spcBef>
                <a:spcAft>
                  <a:spcPct val="0"/>
                </a:spcAft>
                <a:defRPr/>
              </a:pPr>
              <a:t>9</a:t>
            </a:fld>
            <a:endParaRPr lang="en-US" altLang="en-US" dirty="0">
              <a:solidFill>
                <a:srgbClr val="000000"/>
              </a:solidFill>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587588" y="4513898"/>
            <a:ext cx="6327986" cy="4322207"/>
          </a:xfrm>
          <a:noFill/>
        </p:spPr>
        <p:txBody>
          <a:bodyPr wrap="square" numCol="1" anchor="t" anchorCtr="0" compatLnSpc="1">
            <a:prstTxWarp prst="textNoShape">
              <a:avLst/>
            </a:prstTxWarp>
          </a:bodyPr>
          <a:lstStyle/>
          <a:p>
            <a:pPr eaLnBrk="1" hangingPunct="1">
              <a:spcBef>
                <a:spcPts val="317"/>
              </a:spcBef>
            </a:pPr>
            <a:r>
              <a:rPr lang="en-US" b="1" dirty="0">
                <a:solidFill>
                  <a:srgbClr val="000000"/>
                </a:solidFill>
              </a:rPr>
              <a:t>Manual Page(s):</a:t>
            </a:r>
          </a:p>
          <a:p>
            <a:pPr eaLnBrk="1" hangingPunct="1">
              <a:spcBef>
                <a:spcPts val="317"/>
              </a:spcBef>
            </a:pPr>
            <a:endParaRPr lang="en-US" dirty="0">
              <a:solidFill>
                <a:srgbClr val="000000"/>
              </a:solidFill>
            </a:endParaRPr>
          </a:p>
          <a:p>
            <a:pPr eaLnBrk="1" hangingPunct="1">
              <a:spcBef>
                <a:spcPts val="317"/>
              </a:spcBef>
            </a:pPr>
            <a:r>
              <a:rPr lang="en-US" b="1" dirty="0">
                <a:solidFill>
                  <a:srgbClr val="000000"/>
                </a:solidFill>
              </a:rPr>
              <a:t>Key Notes</a:t>
            </a:r>
            <a:r>
              <a:rPr lang="en-US" dirty="0">
                <a:solidFill>
                  <a:srgbClr val="000000"/>
                </a:solidFill>
              </a:rPr>
              <a:t>: </a:t>
            </a:r>
          </a:p>
          <a:p>
            <a:pPr eaLnBrk="1" hangingPunct="1">
              <a:lnSpc>
                <a:spcPct val="80000"/>
              </a:lnSpc>
              <a:spcBef>
                <a:spcPct val="0"/>
              </a:spcBef>
            </a:pPr>
            <a:endParaRPr lang="en-GB" dirty="0"/>
          </a:p>
        </p:txBody>
      </p:sp>
    </p:spTree>
    <p:extLst>
      <p:ext uri="{BB962C8B-B14F-4D97-AF65-F5344CB8AC3E}">
        <p14:creationId xmlns:p14="http://schemas.microsoft.com/office/powerpoint/2010/main" val="43934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90B24C-F00B-4677-A27D-104A40735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9A19B462-11A6-4BA7-A102-5B6D2136E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75597C3A-3643-4757-AA52-AA850444CAFE}"/>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5" name="Footer Placeholder 4">
            <a:extLst>
              <a:ext uri="{FF2B5EF4-FFF2-40B4-BE49-F238E27FC236}">
                <a16:creationId xmlns="" xmlns:a16="http://schemas.microsoft.com/office/drawing/2014/main" id="{DC98F3EA-9F9C-4D64-9F58-E8BC2EB44BA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4458BBCC-B6EF-4139-8CCE-ED10963D0467}"/>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351895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FD5D87-4CE2-4E94-A01E-8741EF4853E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F09BA8BE-DC00-499E-BFDD-126CE10E6B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A26C7FE1-6F69-4997-81C1-3A43A0CC446E}"/>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5" name="Footer Placeholder 4">
            <a:extLst>
              <a:ext uri="{FF2B5EF4-FFF2-40B4-BE49-F238E27FC236}">
                <a16:creationId xmlns="" xmlns:a16="http://schemas.microsoft.com/office/drawing/2014/main" id="{72D7196B-F543-4035-9757-C42A2A313C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CCF4226A-2AF5-4E63-A514-BE201A47D8B6}"/>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138054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9D3E9-CF06-4BB3-BE7D-295C207C64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8496CE4-6AC2-4F2A-9E85-D823FB56A2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B5AEA83D-2A7B-4D42-A724-66509017BA70}"/>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5" name="Footer Placeholder 4">
            <a:extLst>
              <a:ext uri="{FF2B5EF4-FFF2-40B4-BE49-F238E27FC236}">
                <a16:creationId xmlns="" xmlns:a16="http://schemas.microsoft.com/office/drawing/2014/main" id="{EE31D92E-A765-4600-8300-AEB5490988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148A6EA4-A89F-40DE-8A66-1FFB3334E499}"/>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242382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 Regula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5" name="Fußzeilenplatzhalter 4"/>
          <p:cNvSpPr>
            <a:spLocks noGrp="1"/>
          </p:cNvSpPr>
          <p:nvPr>
            <p:ph type="ftr" sz="quarter" idx="11"/>
          </p:nvPr>
        </p:nvSpPr>
        <p:spPr bwMode="gray"/>
        <p:txBody>
          <a:bodyPr/>
          <a:lstStyle/>
          <a:p>
            <a:r>
              <a:rPr lang="en-US" dirty="0"/>
              <a:t>Collaborating and Communicating Across Cultures</a:t>
            </a:r>
            <a:endParaRPr lang="de-DE"/>
          </a:p>
        </p:txBody>
      </p:sp>
      <p:sp>
        <p:nvSpPr>
          <p:cNvPr id="8" name="Textplatzhalter 7"/>
          <p:cNvSpPr>
            <a:spLocks noGrp="1"/>
          </p:cNvSpPr>
          <p:nvPr>
            <p:ph type="body" sz="quarter" idx="12"/>
          </p:nvPr>
        </p:nvSpPr>
        <p:spPr bwMode="gray">
          <a:xfrm>
            <a:off x="719668" y="1160749"/>
            <a:ext cx="10752667" cy="4536790"/>
          </a:xfrm>
          <a:prstGeom prst="rect">
            <a:avLst/>
          </a:prstGeom>
        </p:spPr>
        <p:txBody>
          <a:bodyPr>
            <a:normAutofit/>
          </a:bodyPr>
          <a:lstStyle>
            <a:lvl1pPr>
              <a:lnSpc>
                <a:spcPct val="100000"/>
              </a:lnSpc>
              <a:defRPr sz="2000">
                <a:solidFill>
                  <a:schemeClr val="tx1"/>
                </a:solidFill>
              </a:defRPr>
            </a:lvl1pPr>
            <a:lvl2pPr marL="400050" indent="-180975">
              <a:lnSpc>
                <a:spcPct val="100000"/>
              </a:lnSpc>
              <a:tabLst/>
              <a:defRPr sz="1800">
                <a:solidFill>
                  <a:schemeClr val="tx1"/>
                </a:solidFill>
              </a:defRPr>
            </a:lvl2pPr>
            <a:lvl3pPr marL="628650" indent="-180975">
              <a:lnSpc>
                <a:spcPct val="100000"/>
              </a:lnSpc>
              <a:defRPr sz="1800">
                <a:solidFill>
                  <a:schemeClr val="tx1"/>
                </a:solidFill>
              </a:defRPr>
            </a:lvl3pPr>
            <a:lvl4pPr marL="857250" indent="-180975">
              <a:lnSpc>
                <a:spcPct val="100000"/>
              </a:lnSpc>
              <a:tabLst/>
              <a:defRPr sz="1800">
                <a:solidFill>
                  <a:schemeClr val="tx1"/>
                </a:solidFill>
              </a:defRPr>
            </a:lvl4pPr>
            <a:lvl5pPr marL="1085850" indent="-200025">
              <a:lnSpc>
                <a:spcPct val="100000"/>
              </a:lnSpc>
              <a:defRPr sz="18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87933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CFC910-CCBB-470A-99DF-6C8A36FAC0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7560CFC8-A6A8-436A-92A0-34CF0CBA35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AEEDD88-597E-41C8-B9FC-A874DFAC1A3C}"/>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5" name="Footer Placeholder 4">
            <a:extLst>
              <a:ext uri="{FF2B5EF4-FFF2-40B4-BE49-F238E27FC236}">
                <a16:creationId xmlns="" xmlns:a16="http://schemas.microsoft.com/office/drawing/2014/main" id="{99CF2B7F-0337-4E86-962F-11FB58B5AB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5C959B94-1C60-4B1D-B179-28D0BEEB1502}"/>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190035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CC8CAA-8AEE-49AA-AB2C-E6E953626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684819EE-2651-48B3-A9AA-80135DFB9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1AC82C1-74A7-4B95-A9F4-7B13E8376F2E}"/>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5" name="Footer Placeholder 4">
            <a:extLst>
              <a:ext uri="{FF2B5EF4-FFF2-40B4-BE49-F238E27FC236}">
                <a16:creationId xmlns="" xmlns:a16="http://schemas.microsoft.com/office/drawing/2014/main" id="{ECD5532F-3404-4192-B8C2-94794A357A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3C346850-0479-4DAC-A349-763DCF3CBA65}"/>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382030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A7ECB8-F60E-4FAC-865B-FBB8F9D52F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1C77C99E-5727-4EF4-930D-6BBF66DB12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F695BEC6-CD22-4880-B58E-3DD2C7840E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A739D99F-5C0F-4CBA-81C3-204805AE013B}"/>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6" name="Footer Placeholder 5">
            <a:extLst>
              <a:ext uri="{FF2B5EF4-FFF2-40B4-BE49-F238E27FC236}">
                <a16:creationId xmlns="" xmlns:a16="http://schemas.microsoft.com/office/drawing/2014/main" id="{EF3D5926-C734-47AB-829F-8663D3BC57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5086872C-C5CB-4930-831C-8E8C9175287A}"/>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251801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2D4439-1B74-4963-A128-8A4DF1DD206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366BDE36-4470-482D-A5AD-AF6FDD9A8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D47FE8C-3B77-48CF-BE06-F0F7EB5C65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0C8144EA-4CC3-49D3-99B6-5E55BD53D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4A1214A-41C1-487C-AC74-65D6AD3B3B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6CABA519-8CF3-4CAA-8174-DFF548984C78}"/>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8" name="Footer Placeholder 7">
            <a:extLst>
              <a:ext uri="{FF2B5EF4-FFF2-40B4-BE49-F238E27FC236}">
                <a16:creationId xmlns="" xmlns:a16="http://schemas.microsoft.com/office/drawing/2014/main" id="{53D3BC08-04EB-4711-8B90-5D24DCE7240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 xmlns:a16="http://schemas.microsoft.com/office/drawing/2014/main" id="{71E9123E-7FD6-4B5E-8BB5-447CB400A31E}"/>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158775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3C809-975A-4628-A524-0D6A1F6923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CE717023-5F53-4F19-9932-8E2B1C4F3858}"/>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4" name="Footer Placeholder 3">
            <a:extLst>
              <a:ext uri="{FF2B5EF4-FFF2-40B4-BE49-F238E27FC236}">
                <a16:creationId xmlns="" xmlns:a16="http://schemas.microsoft.com/office/drawing/2014/main" id="{F4F6CE14-18D6-428D-A9E2-FE5C44AA68B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 xmlns:a16="http://schemas.microsoft.com/office/drawing/2014/main" id="{385B574D-A18D-4A38-9529-CCADE1FC52A5}"/>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154622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96A5C81-3429-44AA-A43D-633D52933767}"/>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3" name="Footer Placeholder 2">
            <a:extLst>
              <a:ext uri="{FF2B5EF4-FFF2-40B4-BE49-F238E27FC236}">
                <a16:creationId xmlns="" xmlns:a16="http://schemas.microsoft.com/office/drawing/2014/main" id="{280E1C93-0030-4C5E-B966-322A7E086E0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 xmlns:a16="http://schemas.microsoft.com/office/drawing/2014/main" id="{FCEEB96D-FEC1-4C82-A486-F482FCE0C6EF}"/>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69137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8E774A-A5F3-4982-B185-41826EF07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B5FEDA66-D8B9-472E-BAD3-60996DACE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C587E18-7460-487A-B761-A1D895393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66C36EF-D140-4F34-A44C-327A5A938E31}"/>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6" name="Footer Placeholder 5">
            <a:extLst>
              <a:ext uri="{FF2B5EF4-FFF2-40B4-BE49-F238E27FC236}">
                <a16:creationId xmlns="" xmlns:a16="http://schemas.microsoft.com/office/drawing/2014/main" id="{911BC9DE-9216-4531-8445-76B66381E1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9B7F4237-FE44-4E15-AA2A-21AB419CFC9C}"/>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301277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EDC5FB-9C86-4AC1-A39F-57DEFA76A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843D369-EBE8-4668-B5B3-52E5AA25D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 xmlns:a16="http://schemas.microsoft.com/office/drawing/2014/main" id="{0B027085-82D3-48D6-950A-3C477FD32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F5731F4-B588-4310-A3E9-63A36729845E}"/>
              </a:ext>
            </a:extLst>
          </p:cNvPr>
          <p:cNvSpPr>
            <a:spLocks noGrp="1"/>
          </p:cNvSpPr>
          <p:nvPr>
            <p:ph type="dt" sz="half" idx="10"/>
          </p:nvPr>
        </p:nvSpPr>
        <p:spPr/>
        <p:txBody>
          <a:bodyPr/>
          <a:lstStyle/>
          <a:p>
            <a:fld id="{E359D23B-8F46-4DA7-8C64-85859911592A}" type="datetimeFigureOut">
              <a:rPr lang="en-AU" smtClean="0"/>
              <a:t>20/05/2019</a:t>
            </a:fld>
            <a:endParaRPr lang="en-AU"/>
          </a:p>
        </p:txBody>
      </p:sp>
      <p:sp>
        <p:nvSpPr>
          <p:cNvPr id="6" name="Footer Placeholder 5">
            <a:extLst>
              <a:ext uri="{FF2B5EF4-FFF2-40B4-BE49-F238E27FC236}">
                <a16:creationId xmlns="" xmlns:a16="http://schemas.microsoft.com/office/drawing/2014/main" id="{1988B8C8-B5A2-4545-BE2D-52474867D9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821752A6-34DF-4D11-A8F7-5B7E2478F731}"/>
              </a:ext>
            </a:extLst>
          </p:cNvPr>
          <p:cNvSpPr>
            <a:spLocks noGrp="1"/>
          </p:cNvSpPr>
          <p:nvPr>
            <p:ph type="sldNum" sz="quarter" idx="12"/>
          </p:nvPr>
        </p:nvSpPr>
        <p:spPr/>
        <p:txBody>
          <a:bodyPr/>
          <a:lstStyle/>
          <a:p>
            <a:fld id="{A432FA20-3325-4520-8CCD-AF5DC803F4C6}" type="slidenum">
              <a:rPr lang="en-AU" smtClean="0"/>
              <a:t>‹#›</a:t>
            </a:fld>
            <a:endParaRPr lang="en-AU"/>
          </a:p>
        </p:txBody>
      </p:sp>
    </p:spTree>
    <p:extLst>
      <p:ext uri="{BB962C8B-B14F-4D97-AF65-F5344CB8AC3E}">
        <p14:creationId xmlns:p14="http://schemas.microsoft.com/office/powerpoint/2010/main" val="325608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3293C4-9DCA-4F06-BECF-179ACD9C3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47FF1FA8-F4B4-4451-9519-B51BCBB432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6C6037BD-9D85-4AD1-B5A8-A43B39E88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9D23B-8F46-4DA7-8C64-85859911592A}" type="datetimeFigureOut">
              <a:rPr lang="en-AU" smtClean="0"/>
              <a:t>20/05/2019</a:t>
            </a:fld>
            <a:endParaRPr lang="en-AU"/>
          </a:p>
        </p:txBody>
      </p:sp>
      <p:sp>
        <p:nvSpPr>
          <p:cNvPr id="5" name="Footer Placeholder 4">
            <a:extLst>
              <a:ext uri="{FF2B5EF4-FFF2-40B4-BE49-F238E27FC236}">
                <a16:creationId xmlns="" xmlns:a16="http://schemas.microsoft.com/office/drawing/2014/main" id="{F907E590-9FD5-4D0C-8C90-2D6B299A8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 xmlns:a16="http://schemas.microsoft.com/office/drawing/2014/main" id="{B47F747D-88F9-4AC7-843E-9AA0B3D54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2FA20-3325-4520-8CCD-AF5DC803F4C6}" type="slidenum">
              <a:rPr lang="en-AU" smtClean="0"/>
              <a:t>‹#›</a:t>
            </a:fld>
            <a:endParaRPr lang="en-AU"/>
          </a:p>
        </p:txBody>
      </p:sp>
    </p:spTree>
    <p:extLst>
      <p:ext uri="{BB962C8B-B14F-4D97-AF65-F5344CB8AC3E}">
        <p14:creationId xmlns:p14="http://schemas.microsoft.com/office/powerpoint/2010/main" val="388071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36" name="Title 1">
            <a:extLst>
              <a:ext uri="{FF2B5EF4-FFF2-40B4-BE49-F238E27FC236}">
                <a16:creationId xmlns="" xmlns:a16="http://schemas.microsoft.com/office/drawing/2014/main" id="{D4205A7C-A2ED-460A-AD76-102E7CC44B3A}"/>
              </a:ext>
            </a:extLst>
          </p:cNvPr>
          <p:cNvSpPr>
            <a:spLocks noGrp="1"/>
          </p:cNvSpPr>
          <p:nvPr>
            <p:ph type="ctrTitle"/>
          </p:nvPr>
        </p:nvSpPr>
        <p:spPr>
          <a:xfrm>
            <a:off x="1524000" y="1122363"/>
            <a:ext cx="9144000" cy="2387600"/>
          </a:xfrm>
        </p:spPr>
        <p:txBody>
          <a:bodyPr>
            <a:normAutofit/>
          </a:bodyPr>
          <a:lstStyle/>
          <a:p>
            <a:r>
              <a:rPr lang="en-US" b="1" dirty="0"/>
              <a:t>Cross-cultural Competency</a:t>
            </a:r>
            <a:br>
              <a:rPr lang="en-US" b="1" dirty="0"/>
            </a:br>
            <a:r>
              <a:rPr lang="en-US" b="1" dirty="0"/>
              <a:t>for Mission</a:t>
            </a:r>
            <a:endParaRPr lang="en-AU" dirty="0"/>
          </a:p>
        </p:txBody>
      </p:sp>
      <p:sp>
        <p:nvSpPr>
          <p:cNvPr id="37" name="Subtitle 2">
            <a:extLst>
              <a:ext uri="{FF2B5EF4-FFF2-40B4-BE49-F238E27FC236}">
                <a16:creationId xmlns="" xmlns:a16="http://schemas.microsoft.com/office/drawing/2014/main" id="{FD166AE3-50C8-4838-BD1E-CA0B16DBB42F}"/>
              </a:ext>
            </a:extLst>
          </p:cNvPr>
          <p:cNvSpPr>
            <a:spLocks noGrp="1"/>
          </p:cNvSpPr>
          <p:nvPr>
            <p:ph type="subTitle" idx="1"/>
          </p:nvPr>
        </p:nvSpPr>
        <p:spPr>
          <a:xfrm>
            <a:off x="1524000" y="4803228"/>
            <a:ext cx="9144000" cy="454571"/>
          </a:xfrm>
        </p:spPr>
        <p:txBody>
          <a:bodyPr/>
          <a:lstStyle/>
          <a:p>
            <a:r>
              <a:rPr lang="en-AU" dirty="0"/>
              <a:t>Patrick Fox &amp; Bernadette Sullivan</a:t>
            </a:r>
          </a:p>
        </p:txBody>
      </p:sp>
    </p:spTree>
    <p:extLst>
      <p:ext uri="{BB962C8B-B14F-4D97-AF65-F5344CB8AC3E}">
        <p14:creationId xmlns:p14="http://schemas.microsoft.com/office/powerpoint/2010/main" val="135452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838200" y="365126"/>
            <a:ext cx="10515600" cy="964190"/>
          </a:xfrm>
        </p:spPr>
        <p:txBody>
          <a:bodyPr/>
          <a:lstStyle/>
          <a:p>
            <a:r>
              <a:rPr lang="en-US" dirty="0"/>
              <a:t>Understanding the COI</a:t>
            </a:r>
            <a:r>
              <a:rPr lang="en-AU" dirty="0"/>
              <a:t>®</a:t>
            </a:r>
            <a:endParaRPr lang="en-US" dirty="0"/>
          </a:p>
        </p:txBody>
      </p:sp>
      <p:sp>
        <p:nvSpPr>
          <p:cNvPr id="202755" name="Rectangle 3"/>
          <p:cNvSpPr>
            <a:spLocks noGrp="1" noChangeArrowheads="1"/>
          </p:cNvSpPr>
          <p:nvPr>
            <p:ph type="body" sz="quarter" idx="12"/>
          </p:nvPr>
        </p:nvSpPr>
        <p:spPr>
          <a:xfrm>
            <a:off x="6096000" y="1160749"/>
            <a:ext cx="4191000" cy="4536790"/>
          </a:xfrm>
        </p:spPr>
        <p:txBody>
          <a:bodyPr>
            <a:normAutofit/>
          </a:bodyPr>
          <a:lstStyle/>
          <a:p>
            <a:r>
              <a:rPr lang="en-US" sz="1800" b="1" dirty="0">
                <a:solidFill>
                  <a:schemeClr val="accent1"/>
                </a:solidFill>
              </a:rPr>
              <a:t>Assessment tool </a:t>
            </a:r>
            <a:r>
              <a:rPr lang="en-US" sz="1800" dirty="0"/>
              <a:t>that maps one’s  personal cultural preferences on the basis of three dimensions</a:t>
            </a:r>
          </a:p>
          <a:p>
            <a:r>
              <a:rPr lang="en-US" sz="1800" dirty="0"/>
              <a:t>Is </a:t>
            </a:r>
            <a:r>
              <a:rPr lang="en-US" sz="1800" b="1" dirty="0">
                <a:solidFill>
                  <a:schemeClr val="accent1"/>
                </a:solidFill>
              </a:rPr>
              <a:t>descriptive</a:t>
            </a:r>
            <a:r>
              <a:rPr lang="en-US" sz="1800" dirty="0"/>
              <a:t> rather than prescriptive, </a:t>
            </a:r>
          </a:p>
          <a:p>
            <a:r>
              <a:rPr lang="en-US" sz="1800" dirty="0"/>
              <a:t>Uses </a:t>
            </a:r>
            <a:r>
              <a:rPr lang="en-US" sz="1800" b="1" dirty="0">
                <a:solidFill>
                  <a:schemeClr val="accent1"/>
                </a:solidFill>
              </a:rPr>
              <a:t>non-judgmental neutral language </a:t>
            </a:r>
            <a:r>
              <a:rPr lang="en-US" sz="1800" dirty="0"/>
              <a:t>enabling the discovery of </a:t>
            </a:r>
            <a:r>
              <a:rPr lang="en-US" sz="1800" b="1" dirty="0">
                <a:solidFill>
                  <a:schemeClr val="accent1"/>
                </a:solidFill>
              </a:rPr>
              <a:t>other’s riches – promoting diversity &amp; inclusion</a:t>
            </a:r>
            <a:endParaRPr lang="en-US" sz="1800" dirty="0"/>
          </a:p>
          <a:p>
            <a:r>
              <a:rPr lang="en-US" sz="1800" dirty="0"/>
              <a:t>Describes general </a:t>
            </a:r>
            <a:r>
              <a:rPr lang="en-US" sz="1800" b="1" dirty="0">
                <a:solidFill>
                  <a:schemeClr val="accent1"/>
                </a:solidFill>
              </a:rPr>
              <a:t>preferences</a:t>
            </a:r>
            <a:r>
              <a:rPr lang="en-US" sz="1800" dirty="0"/>
              <a:t>, not skills, abilities or particular behaviors</a:t>
            </a:r>
          </a:p>
          <a:p>
            <a:r>
              <a:rPr lang="en-US" sz="1800" dirty="0"/>
              <a:t>Is restricted to </a:t>
            </a:r>
            <a:r>
              <a:rPr lang="en-US" sz="1800" b="1" dirty="0">
                <a:solidFill>
                  <a:schemeClr val="accent1"/>
                </a:solidFill>
              </a:rPr>
              <a:t>work/ministry-related</a:t>
            </a:r>
            <a:r>
              <a:rPr lang="en-US" sz="1800" dirty="0"/>
              <a:t> situations</a:t>
            </a:r>
          </a:p>
          <a:p>
            <a:r>
              <a:rPr lang="en-US" sz="1800" dirty="0"/>
              <a:t>Is subject to </a:t>
            </a:r>
            <a:r>
              <a:rPr lang="en-US" sz="1800" b="1" dirty="0">
                <a:solidFill>
                  <a:schemeClr val="accent1"/>
                </a:solidFill>
              </a:rPr>
              <a:t>self-validation</a:t>
            </a:r>
            <a:r>
              <a:rPr lang="en-US" sz="1800" dirty="0"/>
              <a:t>, as is any assessment  instrument</a:t>
            </a:r>
          </a:p>
        </p:txBody>
      </p:sp>
      <p:pic>
        <p:nvPicPr>
          <p:cNvPr id="7" name="Picture 5" descr="WithProcessedHighlight.jpg"/>
          <p:cNvPicPr>
            <a:picLocks noGrp="1" noChangeAspect="1"/>
          </p:cNvPicPr>
          <p:nvPr>
            <p:ph idx="4294967295"/>
          </p:nvPr>
        </p:nvPicPr>
        <p:blipFill>
          <a:blip r:embed="rId3" cstate="print"/>
          <a:stretch>
            <a:fillRect/>
          </a:stretch>
        </p:blipFill>
        <p:spPr>
          <a:xfrm>
            <a:off x="1524000" y="1066800"/>
            <a:ext cx="4610100" cy="4610100"/>
          </a:xfrm>
          <a:noFill/>
        </p:spPr>
      </p:pic>
      <p:grpSp>
        <p:nvGrpSpPr>
          <p:cNvPr id="5" name="Group 13">
            <a:extLst>
              <a:ext uri="{FF2B5EF4-FFF2-40B4-BE49-F238E27FC236}">
                <a16:creationId xmlns="" xmlns:a16="http://schemas.microsoft.com/office/drawing/2014/main" id="{194665E9-4360-4996-ACFB-D32EE8317BE1}"/>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254FF471-6C17-429A-9C2A-E99428C5F9FF}"/>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7A22809-22F7-4EB6-B205-AA236F4A85AD}"/>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 xmlns:a16="http://schemas.microsoft.com/office/drawing/2014/main" id="{7C5A8F37-A1CB-46B8-BB6D-70DCDA74CF4E}"/>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pic>
        <p:nvPicPr>
          <p:cNvPr id="10" name="Picture 9" descr="CM Logo_col.jpg">
            <a:extLst>
              <a:ext uri="{FF2B5EF4-FFF2-40B4-BE49-F238E27FC236}">
                <a16:creationId xmlns="" xmlns:a16="http://schemas.microsoft.com/office/drawing/2014/main" id="{64464567-247E-4354-BC2D-F61F3853B53E}"/>
              </a:ext>
            </a:extLst>
          </p:cNvPr>
          <p:cNvPicPr>
            <a:picLocks noChangeAspect="1"/>
          </p:cNvPicPr>
          <p:nvPr/>
        </p:nvPicPr>
        <p:blipFill>
          <a:blip r:embed="rId4" cstate="print"/>
          <a:stretch>
            <a:fillRect/>
          </a:stretch>
        </p:blipFill>
        <p:spPr>
          <a:xfrm>
            <a:off x="10447768" y="310071"/>
            <a:ext cx="1383162" cy="442107"/>
          </a:xfrm>
          <a:prstGeom prst="rect">
            <a:avLst/>
          </a:prstGeom>
        </p:spPr>
      </p:pic>
      <p:sp>
        <p:nvSpPr>
          <p:cNvPr id="2" name="TextBox 1">
            <a:extLst>
              <a:ext uri="{FF2B5EF4-FFF2-40B4-BE49-F238E27FC236}">
                <a16:creationId xmlns="" xmlns:a16="http://schemas.microsoft.com/office/drawing/2014/main" id="{DA0791FB-6273-4A45-AEED-E8D7C762F32C}"/>
              </a:ext>
            </a:extLst>
          </p:cNvPr>
          <p:cNvSpPr txBox="1"/>
          <p:nvPr/>
        </p:nvSpPr>
        <p:spPr>
          <a:xfrm>
            <a:off x="672661" y="5974370"/>
            <a:ext cx="11028218" cy="215444"/>
          </a:xfrm>
          <a:prstGeom prst="rect">
            <a:avLst/>
          </a:prstGeom>
          <a:noFill/>
        </p:spPr>
        <p:txBody>
          <a:bodyPr wrap="square" rtlCol="0">
            <a:spAutoFit/>
          </a:bodyPr>
          <a:lstStyle/>
          <a:p>
            <a:r>
              <a:rPr lang="en-AU" sz="800" dirty="0"/>
              <a:t>The Cultural Orientations Indicator® is a Trademark and the intellectual property of Training Management Corporation, a Berlitz company.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38200" y="234921"/>
            <a:ext cx="10515600" cy="1325563"/>
          </a:xfrm>
        </p:spPr>
        <p:txBody>
          <a:bodyPr/>
          <a:lstStyle/>
          <a:p>
            <a:r>
              <a:rPr lang="en-US" dirty="0"/>
              <a:t>The Four Key Cultural Skills</a:t>
            </a:r>
            <a:endParaRPr lang="en-US" dirty="0">
              <a:cs typeface="Arial" charset="0"/>
            </a:endParaRPr>
          </a:p>
        </p:txBody>
      </p:sp>
      <p:sp>
        <p:nvSpPr>
          <p:cNvPr id="33796" name="TextBox 4"/>
          <p:cNvSpPr txBox="1">
            <a:spLocks noChangeArrowheads="1"/>
          </p:cNvSpPr>
          <p:nvPr/>
        </p:nvSpPr>
        <p:spPr bwMode="auto">
          <a:xfrm>
            <a:off x="2362200" y="1277221"/>
            <a:ext cx="6441649" cy="892552"/>
          </a:xfrm>
          <a:prstGeom prst="rect">
            <a:avLst/>
          </a:prstGeom>
          <a:noFill/>
          <a:ln w="38100">
            <a:noFill/>
            <a:miter lim="800000"/>
            <a:headEnd/>
            <a:tailEnd/>
          </a:ln>
        </p:spPr>
        <p:txBody>
          <a:bodyPr wrap="square">
            <a:spAutoFit/>
          </a:bodyPr>
          <a:lstStyle/>
          <a:p>
            <a:r>
              <a:rPr lang="en-US" sz="2000" b="1" dirty="0">
                <a:solidFill>
                  <a:srgbClr val="165788"/>
                </a:solidFill>
              </a:rPr>
              <a:t>Cultural Due Diligence </a:t>
            </a:r>
          </a:p>
          <a:p>
            <a:r>
              <a:rPr lang="en-US" sz="1600" dirty="0">
                <a:solidFill>
                  <a:srgbClr val="FF0000"/>
                </a:solidFill>
              </a:rPr>
              <a:t>I assess </a:t>
            </a:r>
            <a:r>
              <a:rPr lang="en-US" sz="1600" dirty="0">
                <a:solidFill>
                  <a:srgbClr val="595959"/>
                </a:solidFill>
              </a:rPr>
              <a:t>the possible impact of cultural difference </a:t>
            </a:r>
            <a:r>
              <a:rPr lang="en-US" sz="1600" dirty="0">
                <a:solidFill>
                  <a:srgbClr val="FF0000"/>
                </a:solidFill>
              </a:rPr>
              <a:t>and prepare </a:t>
            </a:r>
            <a:r>
              <a:rPr lang="en-US" sz="1600" dirty="0">
                <a:solidFill>
                  <a:srgbClr val="595959"/>
                </a:solidFill>
              </a:rPr>
              <a:t>for it. In advance, case by case</a:t>
            </a:r>
          </a:p>
        </p:txBody>
      </p:sp>
      <p:sp>
        <p:nvSpPr>
          <p:cNvPr id="11" name="Text Box 13"/>
          <p:cNvSpPr txBox="1">
            <a:spLocks noChangeArrowheads="1"/>
          </p:cNvSpPr>
          <p:nvPr/>
        </p:nvSpPr>
        <p:spPr bwMode="auto">
          <a:xfrm>
            <a:off x="5334000" y="3362325"/>
            <a:ext cx="762000" cy="298450"/>
          </a:xfrm>
          <a:prstGeom prst="rect">
            <a:avLst/>
          </a:prstGeom>
          <a:noFill/>
          <a:ln w="9525" algn="ctr">
            <a:noFill/>
            <a:miter lim="800000"/>
            <a:headEnd/>
            <a:tailEnd/>
          </a:ln>
        </p:spPr>
        <p:txBody>
          <a:bodyPr lIns="82287" tIns="41143" rIns="82287" bIns="41143">
            <a:spAutoFit/>
          </a:bodyPr>
          <a:lstStyle/>
          <a:p>
            <a:pPr algn="ctr" defTabSz="822325" eaLnBrk="0" hangingPunct="0">
              <a:spcBef>
                <a:spcPct val="50000"/>
              </a:spcBef>
              <a:defRPr/>
            </a:pPr>
            <a:r>
              <a:rPr lang="en-US" sz="1400" b="1" kern="0" dirty="0">
                <a:solidFill>
                  <a:srgbClr val="FFFFFF"/>
                </a:solidFill>
              </a:rPr>
              <a:t>YES</a:t>
            </a:r>
            <a:r>
              <a:rPr lang="en-US" sz="1400" b="1" kern="0" dirty="0">
                <a:solidFill>
                  <a:srgbClr val="000000"/>
                </a:solidFill>
              </a:rPr>
              <a:t> </a:t>
            </a:r>
            <a:r>
              <a:rPr lang="en-US" sz="1400" b="1" kern="0" dirty="0">
                <a:solidFill>
                  <a:srgbClr val="DFFF66"/>
                </a:solidFill>
              </a:rPr>
              <a:t>   </a:t>
            </a:r>
          </a:p>
        </p:txBody>
      </p:sp>
      <p:sp>
        <p:nvSpPr>
          <p:cNvPr id="12" name="Text Box 13"/>
          <p:cNvSpPr txBox="1">
            <a:spLocks noChangeArrowheads="1"/>
          </p:cNvSpPr>
          <p:nvPr/>
        </p:nvSpPr>
        <p:spPr bwMode="auto">
          <a:xfrm>
            <a:off x="6324600" y="3362325"/>
            <a:ext cx="762000" cy="298450"/>
          </a:xfrm>
          <a:prstGeom prst="rect">
            <a:avLst/>
          </a:prstGeom>
          <a:noFill/>
          <a:ln w="9525" algn="ctr">
            <a:noFill/>
            <a:miter lim="800000"/>
            <a:headEnd/>
            <a:tailEnd/>
          </a:ln>
        </p:spPr>
        <p:txBody>
          <a:bodyPr lIns="82287" tIns="41143" rIns="82287" bIns="41143">
            <a:spAutoFit/>
          </a:bodyPr>
          <a:lstStyle/>
          <a:p>
            <a:pPr algn="ctr" defTabSz="822325" eaLnBrk="0" hangingPunct="0">
              <a:spcBef>
                <a:spcPct val="50000"/>
              </a:spcBef>
              <a:defRPr/>
            </a:pPr>
            <a:r>
              <a:rPr lang="en-US" sz="1400" b="1" kern="0" dirty="0">
                <a:solidFill>
                  <a:srgbClr val="FFFFFF"/>
                </a:solidFill>
              </a:rPr>
              <a:t>NO</a:t>
            </a:r>
            <a:r>
              <a:rPr lang="en-US" sz="1400" b="1" kern="0" dirty="0">
                <a:solidFill>
                  <a:srgbClr val="000000"/>
                </a:solidFill>
              </a:rPr>
              <a:t> </a:t>
            </a:r>
            <a:r>
              <a:rPr lang="en-US" sz="1400" b="1" kern="0" dirty="0">
                <a:solidFill>
                  <a:srgbClr val="DFFF66"/>
                </a:solidFill>
              </a:rPr>
              <a:t>   </a:t>
            </a:r>
          </a:p>
        </p:txBody>
      </p:sp>
      <p:sp>
        <p:nvSpPr>
          <p:cNvPr id="33810" name="TextBox 5"/>
          <p:cNvSpPr txBox="1">
            <a:spLocks noChangeArrowheads="1"/>
          </p:cNvSpPr>
          <p:nvPr/>
        </p:nvSpPr>
        <p:spPr bwMode="auto">
          <a:xfrm>
            <a:off x="2362200" y="4810015"/>
            <a:ext cx="6441649" cy="1138773"/>
          </a:xfrm>
          <a:prstGeom prst="rect">
            <a:avLst/>
          </a:prstGeom>
          <a:noFill/>
          <a:ln w="38100">
            <a:noFill/>
            <a:miter lim="800000"/>
            <a:headEnd/>
            <a:tailEnd/>
          </a:ln>
        </p:spPr>
        <p:txBody>
          <a:bodyPr wrap="square">
            <a:spAutoFit/>
          </a:bodyPr>
          <a:lstStyle/>
          <a:p>
            <a:r>
              <a:rPr lang="en-US" sz="2000" b="1" dirty="0">
                <a:solidFill>
                  <a:srgbClr val="165788"/>
                </a:solidFill>
              </a:rPr>
              <a:t>Cultural Mentoring </a:t>
            </a:r>
            <a:endParaRPr lang="en-US" sz="1600" b="1" dirty="0">
              <a:solidFill>
                <a:srgbClr val="595959"/>
              </a:solidFill>
            </a:endParaRPr>
          </a:p>
          <a:p>
            <a:r>
              <a:rPr lang="en-US" sz="1600" dirty="0">
                <a:solidFill>
                  <a:srgbClr val="FF0000"/>
                </a:solidFill>
              </a:rPr>
              <a:t>I lead others, modelling </a:t>
            </a:r>
            <a:r>
              <a:rPr lang="en-US" sz="1600" dirty="0" err="1">
                <a:solidFill>
                  <a:srgbClr val="FF0000"/>
                </a:solidFill>
              </a:rPr>
              <a:t>behaviours</a:t>
            </a:r>
            <a:r>
              <a:rPr lang="en-US" sz="1600" dirty="0">
                <a:solidFill>
                  <a:srgbClr val="FF0000"/>
                </a:solidFill>
              </a:rPr>
              <a:t>, language, skills,</a:t>
            </a:r>
            <a:r>
              <a:rPr lang="en-US" sz="1600" dirty="0">
                <a:solidFill>
                  <a:srgbClr val="595959"/>
                </a:solidFill>
              </a:rPr>
              <a:t> </a:t>
            </a:r>
          </a:p>
          <a:p>
            <a:r>
              <a:rPr lang="en-US" sz="1600" dirty="0">
                <a:solidFill>
                  <a:srgbClr val="595959"/>
                </a:solidFill>
              </a:rPr>
              <a:t>helping with cultural adaptation and integration. </a:t>
            </a:r>
          </a:p>
          <a:p>
            <a:r>
              <a:rPr lang="en-US" sz="1600" dirty="0">
                <a:solidFill>
                  <a:srgbClr val="595959"/>
                </a:solidFill>
              </a:rPr>
              <a:t>Long-term strategic planning &amp; modeling</a:t>
            </a:r>
          </a:p>
        </p:txBody>
      </p:sp>
      <p:sp>
        <p:nvSpPr>
          <p:cNvPr id="33807" name="TextBox 6"/>
          <p:cNvSpPr txBox="1">
            <a:spLocks noChangeArrowheads="1"/>
          </p:cNvSpPr>
          <p:nvPr/>
        </p:nvSpPr>
        <p:spPr bwMode="auto">
          <a:xfrm>
            <a:off x="2362200" y="3678663"/>
            <a:ext cx="8089505" cy="863984"/>
          </a:xfrm>
          <a:prstGeom prst="rect">
            <a:avLst/>
          </a:prstGeom>
          <a:noFill/>
          <a:ln w="38100">
            <a:noFill/>
            <a:miter lim="800000"/>
            <a:headEnd/>
            <a:tailEnd/>
          </a:ln>
        </p:spPr>
        <p:txBody>
          <a:bodyPr/>
          <a:lstStyle/>
          <a:p>
            <a:r>
              <a:rPr lang="en-US" sz="2000" b="1" dirty="0">
                <a:solidFill>
                  <a:srgbClr val="165788"/>
                </a:solidFill>
              </a:rPr>
              <a:t>Cultural Dialogue </a:t>
            </a:r>
          </a:p>
          <a:p>
            <a:r>
              <a:rPr lang="en-US" sz="1600" dirty="0">
                <a:solidFill>
                  <a:srgbClr val="FF0000"/>
                </a:solidFill>
              </a:rPr>
              <a:t>We explore </a:t>
            </a:r>
            <a:r>
              <a:rPr lang="en-US" sz="1600" dirty="0">
                <a:solidFill>
                  <a:srgbClr val="595959"/>
                </a:solidFill>
              </a:rPr>
              <a:t>cultural differences </a:t>
            </a:r>
            <a:r>
              <a:rPr lang="en-US" sz="1600" dirty="0">
                <a:solidFill>
                  <a:srgbClr val="FF0000"/>
                </a:solidFill>
              </a:rPr>
              <a:t>and mutually adapt</a:t>
            </a:r>
            <a:r>
              <a:rPr lang="en-US" sz="1600" dirty="0">
                <a:solidFill>
                  <a:srgbClr val="595959"/>
                </a:solidFill>
              </a:rPr>
              <a:t>, dealing with issues.  </a:t>
            </a:r>
          </a:p>
          <a:p>
            <a:r>
              <a:rPr lang="en-US" sz="1600" dirty="0">
                <a:solidFill>
                  <a:srgbClr val="595959"/>
                </a:solidFill>
              </a:rPr>
              <a:t>Over time, first having built trust </a:t>
            </a:r>
          </a:p>
        </p:txBody>
      </p:sp>
      <p:sp>
        <p:nvSpPr>
          <p:cNvPr id="33804" name="TextBox 7"/>
          <p:cNvSpPr txBox="1">
            <a:spLocks noChangeArrowheads="1"/>
          </p:cNvSpPr>
          <p:nvPr/>
        </p:nvSpPr>
        <p:spPr bwMode="auto">
          <a:xfrm>
            <a:off x="2362200" y="2437104"/>
            <a:ext cx="8078507" cy="892552"/>
          </a:xfrm>
          <a:prstGeom prst="rect">
            <a:avLst/>
          </a:prstGeom>
          <a:noFill/>
          <a:ln w="38100">
            <a:noFill/>
            <a:miter lim="800000"/>
            <a:headEnd/>
            <a:tailEnd/>
          </a:ln>
        </p:spPr>
        <p:txBody>
          <a:bodyPr wrap="square">
            <a:spAutoFit/>
          </a:bodyPr>
          <a:lstStyle/>
          <a:p>
            <a:r>
              <a:rPr lang="en-US" sz="2000" b="1" dirty="0">
                <a:solidFill>
                  <a:srgbClr val="165788"/>
                </a:solidFill>
              </a:rPr>
              <a:t>Style-Switching </a:t>
            </a:r>
          </a:p>
          <a:p>
            <a:r>
              <a:rPr lang="en-US" sz="1600" dirty="0">
                <a:solidFill>
                  <a:srgbClr val="FF0000"/>
                </a:solidFill>
              </a:rPr>
              <a:t>I change my </a:t>
            </a:r>
            <a:r>
              <a:rPr lang="en-US" sz="1600" dirty="0" err="1">
                <a:solidFill>
                  <a:srgbClr val="FF0000"/>
                </a:solidFill>
              </a:rPr>
              <a:t>behaviour</a:t>
            </a:r>
            <a:r>
              <a:rPr lang="en-US" sz="1600" dirty="0">
                <a:solidFill>
                  <a:srgbClr val="FF0000"/>
                </a:solidFill>
              </a:rPr>
              <a:t> </a:t>
            </a:r>
            <a:r>
              <a:rPr lang="en-US" sz="1600" dirty="0">
                <a:solidFill>
                  <a:srgbClr val="595959"/>
                </a:solidFill>
              </a:rPr>
              <a:t>to accomplish a goal, when I can’t expect the other to change. In the moment, case by case</a:t>
            </a:r>
          </a:p>
        </p:txBody>
      </p:sp>
      <p:sp>
        <p:nvSpPr>
          <p:cNvPr id="10" name="Footer Placeholder 7">
            <a:extLst>
              <a:ext uri="{FF2B5EF4-FFF2-40B4-BE49-F238E27FC236}">
                <a16:creationId xmlns="" xmlns:a16="http://schemas.microsoft.com/office/drawing/2014/main" id="{A0AA4FD7-F174-4F22-93A8-B22BCF19C9E9}"/>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pic>
        <p:nvPicPr>
          <p:cNvPr id="13" name="Picture 12" descr="CM Logo_col.jpg">
            <a:extLst>
              <a:ext uri="{FF2B5EF4-FFF2-40B4-BE49-F238E27FC236}">
                <a16:creationId xmlns="" xmlns:a16="http://schemas.microsoft.com/office/drawing/2014/main" id="{F0C0AE4E-AC24-4ACA-970A-B35AE2149995}"/>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14" name="Group 13">
            <a:extLst>
              <a:ext uri="{FF2B5EF4-FFF2-40B4-BE49-F238E27FC236}">
                <a16:creationId xmlns="" xmlns:a16="http://schemas.microsoft.com/office/drawing/2014/main" id="{823E6068-43AD-460C-90C0-1F6FFABF9E46}"/>
              </a:ext>
            </a:extLst>
          </p:cNvPr>
          <p:cNvGrpSpPr/>
          <p:nvPr/>
        </p:nvGrpSpPr>
        <p:grpSpPr>
          <a:xfrm>
            <a:off x="756745" y="6274676"/>
            <a:ext cx="10909738" cy="45719"/>
            <a:chOff x="285720" y="428604"/>
            <a:chExt cx="7072362" cy="71438"/>
          </a:xfrm>
        </p:grpSpPr>
        <p:cxnSp>
          <p:nvCxnSpPr>
            <p:cNvPr id="15" name="Straight Connector 14">
              <a:extLst>
                <a:ext uri="{FF2B5EF4-FFF2-40B4-BE49-F238E27FC236}">
                  <a16:creationId xmlns="" xmlns:a16="http://schemas.microsoft.com/office/drawing/2014/main" id="{B7923801-33E5-4D92-B6CE-56DC856D7819}"/>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039C1AB-0B80-4ABC-B4D3-3429A8AF63D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 xmlns:a16="http://schemas.microsoft.com/office/drawing/2014/main" id="{2DAF92CD-22A8-4578-8173-58BF9A0BAD6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194658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810" grpId="0"/>
      <p:bldP spid="33807" grpId="0"/>
      <p:bldP spid="338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1522834"/>
            <a:ext cx="9144000" cy="924801"/>
          </a:xfrm>
        </p:spPr>
        <p:txBody>
          <a:bodyPr/>
          <a:lstStyle/>
          <a:p>
            <a:r>
              <a:rPr lang="en-AU" dirty="0">
                <a:latin typeface="Myriad Pro"/>
              </a:rPr>
              <a:t>International Assignment</a:t>
            </a:r>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a:xfrm>
            <a:off x="1524000" y="3429000"/>
            <a:ext cx="9144000" cy="1652283"/>
          </a:xfrm>
        </p:spPr>
        <p:txBody>
          <a:bodyPr>
            <a:normAutofit/>
          </a:bodyPr>
          <a:lstStyle/>
          <a:p>
            <a:r>
              <a:rPr lang="en-AU" sz="4800" dirty="0"/>
              <a:t>Foreign Born Priests -Kerala, India </a:t>
            </a:r>
          </a:p>
          <a:p>
            <a:r>
              <a:rPr lang="en-AU" sz="4800" dirty="0"/>
              <a:t>to Queensland</a:t>
            </a:r>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2"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324608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1726129"/>
            <a:ext cx="9144000" cy="588818"/>
          </a:xfrm>
        </p:spPr>
        <p:txBody>
          <a:bodyPr>
            <a:normAutofit fontScale="90000"/>
          </a:bodyPr>
          <a:lstStyle/>
          <a:p>
            <a:r>
              <a:rPr lang="en-US" dirty="0"/>
              <a:t>Agenda</a:t>
            </a:r>
            <a:r>
              <a:rPr lang="en-US" b="1" dirty="0"/>
              <a:t/>
            </a:r>
            <a:br>
              <a:rPr lang="en-US" b="1" dirty="0"/>
            </a:br>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a:xfrm>
            <a:off x="1639614" y="2342486"/>
            <a:ext cx="9144000" cy="3296314"/>
          </a:xfrm>
        </p:spPr>
        <p:txBody>
          <a:bodyPr>
            <a:normAutofit lnSpcReduction="10000"/>
          </a:bodyPr>
          <a:lstStyle/>
          <a:p>
            <a:pPr marL="457200" indent="-457200" algn="l">
              <a:buFont typeface="+mj-lt"/>
              <a:buAutoNum type="arabicPeriod"/>
            </a:pPr>
            <a:r>
              <a:rPr lang="en-US" sz="3200" dirty="0"/>
              <a:t>Adaptation Process</a:t>
            </a:r>
          </a:p>
          <a:p>
            <a:pPr marL="457200" indent="-457200" algn="l">
              <a:buFont typeface="+mj-lt"/>
              <a:buAutoNum type="arabicPeriod"/>
            </a:pPr>
            <a:r>
              <a:rPr lang="en-US" sz="3200" dirty="0"/>
              <a:t>Introduction to culture</a:t>
            </a:r>
          </a:p>
          <a:p>
            <a:pPr marL="457200" indent="-457200" algn="l">
              <a:buFont typeface="+mj-lt"/>
              <a:buAutoNum type="arabicPeriod"/>
            </a:pPr>
            <a:r>
              <a:rPr lang="en-US" sz="3200" dirty="0"/>
              <a:t>Cultural Orientations Model</a:t>
            </a:r>
          </a:p>
          <a:p>
            <a:pPr marL="457200" indent="-457200" algn="l">
              <a:buFont typeface="+mj-lt"/>
              <a:buAutoNum type="arabicPeriod"/>
            </a:pPr>
            <a:r>
              <a:rPr lang="en-US" sz="3200" dirty="0"/>
              <a:t>Personal COI and Cultural Gaps with Australia</a:t>
            </a:r>
          </a:p>
          <a:p>
            <a:pPr marL="457200" indent="-457200" algn="l">
              <a:buFont typeface="+mj-lt"/>
              <a:buAutoNum type="arabicPeriod"/>
            </a:pPr>
            <a:r>
              <a:rPr lang="en-US" sz="3200" dirty="0"/>
              <a:t>Cultural Skills – Due Diligence, Style Switching</a:t>
            </a:r>
          </a:p>
          <a:p>
            <a:pPr marL="457200" indent="-457200" algn="l">
              <a:buFont typeface="+mj-lt"/>
              <a:buAutoNum type="arabicPeriod"/>
            </a:pPr>
            <a:r>
              <a:rPr lang="en-US" sz="3200" dirty="0"/>
              <a:t>Australian National Culture and Lifestyle</a:t>
            </a:r>
          </a:p>
          <a:p>
            <a:endParaRPr lang="en-AU" dirty="0"/>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302508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p:txBody>
          <a:bodyPr/>
          <a:lstStyle/>
          <a:p>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p:txBody>
          <a:bodyPr/>
          <a:lstStyle/>
          <a:p>
            <a:endParaRPr lang="en-AU"/>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2"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9" name="Title 5">
            <a:extLst>
              <a:ext uri="{FF2B5EF4-FFF2-40B4-BE49-F238E27FC236}">
                <a16:creationId xmlns="" xmlns:a16="http://schemas.microsoft.com/office/drawing/2014/main" id="{B458A54B-0AB4-4E9E-9660-6F806E5B3FC2}"/>
              </a:ext>
            </a:extLst>
          </p:cNvPr>
          <p:cNvSpPr txBox="1">
            <a:spLocks/>
          </p:cNvSpPr>
          <p:nvPr/>
        </p:nvSpPr>
        <p:spPr>
          <a:xfrm>
            <a:off x="756745" y="105487"/>
            <a:ext cx="8229600" cy="955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dirty="0"/>
              <a:t>Cultural Adjustment Curve</a:t>
            </a:r>
          </a:p>
        </p:txBody>
      </p:sp>
      <p:pic>
        <p:nvPicPr>
          <p:cNvPr id="10" name="Picture 3" descr="curve.jpg">
            <a:extLst>
              <a:ext uri="{FF2B5EF4-FFF2-40B4-BE49-F238E27FC236}">
                <a16:creationId xmlns="" xmlns:a16="http://schemas.microsoft.com/office/drawing/2014/main" id="{35ABD00E-6262-4C8E-920C-4A6451D73A05}"/>
              </a:ext>
            </a:extLst>
          </p:cNvPr>
          <p:cNvPicPr>
            <a:picLocks noChangeAspect="1"/>
          </p:cNvPicPr>
          <p:nvPr/>
        </p:nvPicPr>
        <p:blipFill>
          <a:blip r:embed="rId3"/>
          <a:srcRect/>
          <a:stretch>
            <a:fillRect/>
          </a:stretch>
        </p:blipFill>
        <p:spPr bwMode="auto">
          <a:xfrm>
            <a:off x="2517538" y="1093819"/>
            <a:ext cx="7156923" cy="4935756"/>
          </a:xfrm>
          <a:prstGeom prst="rect">
            <a:avLst/>
          </a:prstGeom>
          <a:noFill/>
          <a:ln w="9525">
            <a:noFill/>
            <a:miter lim="800000"/>
            <a:headEnd/>
            <a:tailEnd/>
          </a:ln>
        </p:spPr>
      </p:pic>
    </p:spTree>
    <p:extLst>
      <p:ext uri="{BB962C8B-B14F-4D97-AF65-F5344CB8AC3E}">
        <p14:creationId xmlns:p14="http://schemas.microsoft.com/office/powerpoint/2010/main" val="263163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46FF43C8-3134-4AAD-AA14-8088825384A1}"/>
              </a:ext>
            </a:extLst>
          </p:cNvPr>
          <p:cNvGraphicFramePr/>
          <p:nvPr>
            <p:extLst>
              <p:ext uri="{D42A27DB-BD31-4B8C-83A1-F6EECF244321}">
                <p14:modId xmlns:p14="http://schemas.microsoft.com/office/powerpoint/2010/main" val="2211972401"/>
              </p:ext>
            </p:extLst>
          </p:nvPr>
        </p:nvGraphicFramePr>
        <p:xfrm>
          <a:off x="2706043" y="1195246"/>
          <a:ext cx="6268844" cy="474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5">
            <a:extLst>
              <a:ext uri="{FF2B5EF4-FFF2-40B4-BE49-F238E27FC236}">
                <a16:creationId xmlns="" xmlns:a16="http://schemas.microsoft.com/office/drawing/2014/main" id="{732C665E-1D6D-4B25-ADEB-E43A6195C150}"/>
              </a:ext>
            </a:extLst>
          </p:cNvPr>
          <p:cNvSpPr txBox="1">
            <a:spLocks noChangeArrowheads="1"/>
          </p:cNvSpPr>
          <p:nvPr/>
        </p:nvSpPr>
        <p:spPr bwMode="auto">
          <a:xfrm>
            <a:off x="1785305" y="400547"/>
            <a:ext cx="8361362" cy="703262"/>
          </a:xfrm>
          <a:prstGeom prst="rect">
            <a:avLst/>
          </a:prstGeom>
          <a:noFill/>
          <a:ln w="9525">
            <a:noFill/>
            <a:miter lim="800000"/>
            <a:headEnd/>
            <a:tailEnd/>
          </a:ln>
        </p:spPr>
        <p:txBody>
          <a:bodyPr/>
          <a:lstStyle/>
          <a:p>
            <a:pPr eaLnBrk="1" hangingPunct="1">
              <a:defRPr/>
            </a:pPr>
            <a:r>
              <a:rPr lang="en-US" sz="4400" dirty="0">
                <a:latin typeface="Calibri Light" panose="020F0302020204030204" pitchFamily="34" charset="0"/>
                <a:ea typeface="ＭＳ Ｐゴシック" pitchFamily="34" charset="-128"/>
                <a:cs typeface="Calibri Light" panose="020F0302020204030204" pitchFamily="34" charset="0"/>
              </a:rPr>
              <a:t>Overcoming Culture Shock</a:t>
            </a:r>
          </a:p>
        </p:txBody>
      </p:sp>
      <p:pic>
        <p:nvPicPr>
          <p:cNvPr id="7" name="Picture 6" descr="CM Logo_col.jpg">
            <a:extLst>
              <a:ext uri="{FF2B5EF4-FFF2-40B4-BE49-F238E27FC236}">
                <a16:creationId xmlns="" xmlns:a16="http://schemas.microsoft.com/office/drawing/2014/main" id="{147DA531-06DC-4D25-93EF-5E1DA0771B62}"/>
              </a:ext>
            </a:extLst>
          </p:cNvPr>
          <p:cNvPicPr>
            <a:picLocks noChangeAspect="1"/>
          </p:cNvPicPr>
          <p:nvPr/>
        </p:nvPicPr>
        <p:blipFill>
          <a:blip r:embed="rId8" cstate="print"/>
          <a:stretch>
            <a:fillRect/>
          </a:stretch>
        </p:blipFill>
        <p:spPr>
          <a:xfrm>
            <a:off x="10447768" y="310071"/>
            <a:ext cx="1383162" cy="442107"/>
          </a:xfrm>
          <a:prstGeom prst="rect">
            <a:avLst/>
          </a:prstGeom>
        </p:spPr>
      </p:pic>
      <p:grpSp>
        <p:nvGrpSpPr>
          <p:cNvPr id="8" name="Group 13">
            <a:extLst>
              <a:ext uri="{FF2B5EF4-FFF2-40B4-BE49-F238E27FC236}">
                <a16:creationId xmlns="" xmlns:a16="http://schemas.microsoft.com/office/drawing/2014/main" id="{549FB8B3-919E-44B8-B47F-7037E385754B}"/>
              </a:ext>
            </a:extLst>
          </p:cNvPr>
          <p:cNvGrpSpPr/>
          <p:nvPr/>
        </p:nvGrpSpPr>
        <p:grpSpPr>
          <a:xfrm>
            <a:off x="756745" y="6274676"/>
            <a:ext cx="10909738" cy="45719"/>
            <a:chOff x="285720" y="428604"/>
            <a:chExt cx="7072362" cy="71438"/>
          </a:xfrm>
        </p:grpSpPr>
        <p:cxnSp>
          <p:nvCxnSpPr>
            <p:cNvPr id="9" name="Straight Connector 8">
              <a:extLst>
                <a:ext uri="{FF2B5EF4-FFF2-40B4-BE49-F238E27FC236}">
                  <a16:creationId xmlns="" xmlns:a16="http://schemas.microsoft.com/office/drawing/2014/main" id="{C3485389-3A57-42BC-93B0-B7D4517B3DA3}"/>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DF65E15-94E1-4073-8FEC-6AA6EB057C55}"/>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EBAF5F7C-9A81-4747-8E5E-B37235AAD1BD}"/>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3" descr="G:\-- Projets --\-- Berlitz --\100503_presentation\images\bas_page.png">
            <a:extLst>
              <a:ext uri="{FF2B5EF4-FFF2-40B4-BE49-F238E27FC236}">
                <a16:creationId xmlns="" xmlns:a16="http://schemas.microsoft.com/office/drawing/2014/main" id="{0BCAEEE7-0758-4100-8C11-AC209E4E1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176" y="5422757"/>
            <a:ext cx="329184"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a:extLst>
              <a:ext uri="{FF2B5EF4-FFF2-40B4-BE49-F238E27FC236}">
                <a16:creationId xmlns="" xmlns:a16="http://schemas.microsoft.com/office/drawing/2014/main" id="{27B2C256-89F9-4429-AC70-814671AA8E58}"/>
              </a:ext>
            </a:extLst>
          </p:cNvPr>
          <p:cNvSpPr>
            <a:spLocks noChangeArrowheads="1"/>
          </p:cNvSpPr>
          <p:nvPr/>
        </p:nvSpPr>
        <p:spPr bwMode="auto">
          <a:xfrm>
            <a:off x="2119314" y="419101"/>
            <a:ext cx="7429500" cy="831850"/>
          </a:xfrm>
          <a:prstGeom prst="rect">
            <a:avLst/>
          </a:prstGeom>
          <a:noFill/>
          <a:ln w="9525">
            <a:noFill/>
            <a:miter lim="800000"/>
            <a:headEnd/>
            <a:tailEnd/>
          </a:ln>
          <a:effectLst/>
        </p:spPr>
        <p:txBody>
          <a:bodyPr>
            <a:spAutoFit/>
          </a:bodyPr>
          <a:lstStyle/>
          <a:p>
            <a:pPr eaLnBrk="1" hangingPunct="1">
              <a:defRPr/>
            </a:pPr>
            <a:r>
              <a:rPr lang="en-US" sz="1600" b="1" dirty="0">
                <a:solidFill>
                  <a:schemeClr val="accent3">
                    <a:lumMod val="75000"/>
                  </a:schemeClr>
                </a:solidFill>
                <a:ea typeface="ＭＳ Ｐゴシック" pitchFamily="34" charset="-128"/>
                <a:cs typeface="Arial" pitchFamily="34" charset="0"/>
              </a:rPr>
              <a:t>To be successful from a personal standpoint, </a:t>
            </a:r>
            <a:r>
              <a:rPr lang="en-US" sz="1600" dirty="0">
                <a:solidFill>
                  <a:schemeClr val="bg1">
                    <a:lumMod val="50000"/>
                  </a:schemeClr>
                </a:solidFill>
                <a:ea typeface="ＭＳ Ｐゴシック" pitchFamily="34" charset="-128"/>
                <a:cs typeface="Arial" pitchFamily="34" charset="0"/>
              </a:rPr>
              <a:t>interviewees having had expatriation experience cited first and foremost the importance of flexibility and adaptability (90%), open-mindedness (82%) and motivation (72%).</a:t>
            </a:r>
          </a:p>
        </p:txBody>
      </p:sp>
      <p:sp>
        <p:nvSpPr>
          <p:cNvPr id="18" name="Rectangle 17">
            <a:extLst>
              <a:ext uri="{FF2B5EF4-FFF2-40B4-BE49-F238E27FC236}">
                <a16:creationId xmlns="" xmlns:a16="http://schemas.microsoft.com/office/drawing/2014/main" id="{8DFFA149-F86B-43F0-9774-DC3531C4D15E}"/>
              </a:ext>
            </a:extLst>
          </p:cNvPr>
          <p:cNvSpPr/>
          <p:nvPr/>
        </p:nvSpPr>
        <p:spPr>
          <a:xfrm>
            <a:off x="6453189" y="3071814"/>
            <a:ext cx="3582987" cy="714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dirty="0">
                <a:cs typeface="Arial" pitchFamily="34" charset="0"/>
              </a:rPr>
              <a:t>     </a:t>
            </a:r>
          </a:p>
        </p:txBody>
      </p:sp>
      <p:sp>
        <p:nvSpPr>
          <p:cNvPr id="97" name="Rectangle 96">
            <a:extLst>
              <a:ext uri="{FF2B5EF4-FFF2-40B4-BE49-F238E27FC236}">
                <a16:creationId xmlns="" xmlns:a16="http://schemas.microsoft.com/office/drawing/2014/main" id="{7D8547C2-EF15-49A7-ADFE-4722A40F9D02}"/>
              </a:ext>
            </a:extLst>
          </p:cNvPr>
          <p:cNvSpPr/>
          <p:nvPr/>
        </p:nvSpPr>
        <p:spPr>
          <a:xfrm>
            <a:off x="2155824" y="1475665"/>
            <a:ext cx="7797801" cy="3882150"/>
          </a:xfrm>
          <a:prstGeom prst="rect">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O</a:t>
            </a:r>
          </a:p>
        </p:txBody>
      </p:sp>
      <p:sp>
        <p:nvSpPr>
          <p:cNvPr id="98" name="Rectangle 97">
            <a:extLst>
              <a:ext uri="{FF2B5EF4-FFF2-40B4-BE49-F238E27FC236}">
                <a16:creationId xmlns="" xmlns:a16="http://schemas.microsoft.com/office/drawing/2014/main" id="{1FC42B49-F804-4AB7-A480-F0F30C3F0F67}"/>
              </a:ext>
            </a:extLst>
          </p:cNvPr>
          <p:cNvSpPr/>
          <p:nvPr/>
        </p:nvSpPr>
        <p:spPr>
          <a:xfrm>
            <a:off x="5024438" y="2071689"/>
            <a:ext cx="4500562" cy="280987"/>
          </a:xfrm>
          <a:prstGeom prst="rect">
            <a:avLst/>
          </a:prstGeom>
          <a:gradFill flip="none" rotWithShape="1">
            <a:gsLst>
              <a:gs pos="0">
                <a:schemeClr val="accent4">
                  <a:lumMod val="75000"/>
                </a:scheme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7897" name="ZoneTexte 98">
            <a:extLst>
              <a:ext uri="{FF2B5EF4-FFF2-40B4-BE49-F238E27FC236}">
                <a16:creationId xmlns="" xmlns:a16="http://schemas.microsoft.com/office/drawing/2014/main" id="{74361CBF-8EBA-48F9-ABFD-09AA1EEA4BF0}"/>
              </a:ext>
            </a:extLst>
          </p:cNvPr>
          <p:cNvSpPr txBox="1">
            <a:spLocks noChangeArrowheads="1"/>
          </p:cNvSpPr>
          <p:nvPr/>
        </p:nvSpPr>
        <p:spPr bwMode="auto">
          <a:xfrm>
            <a:off x="8942389" y="2019300"/>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800" b="1">
                <a:solidFill>
                  <a:srgbClr val="FFFFFF"/>
                </a:solidFill>
                <a:cs typeface="Arial" panose="020B0604020202020204" pitchFamily="34" charset="0"/>
              </a:rPr>
              <a:t>90%</a:t>
            </a:r>
          </a:p>
        </p:txBody>
      </p:sp>
      <p:cxnSp>
        <p:nvCxnSpPr>
          <p:cNvPr id="101" name="Connecteur droit 100">
            <a:extLst>
              <a:ext uri="{FF2B5EF4-FFF2-40B4-BE49-F238E27FC236}">
                <a16:creationId xmlns="" xmlns:a16="http://schemas.microsoft.com/office/drawing/2014/main" id="{8C9675D0-E289-4C9A-94E4-FCA25399EA04}"/>
              </a:ext>
            </a:extLst>
          </p:cNvPr>
          <p:cNvCxnSpPr/>
          <p:nvPr/>
        </p:nvCxnSpPr>
        <p:spPr>
          <a:xfrm rot="10800000">
            <a:off x="4953000" y="4786313"/>
            <a:ext cx="714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 xmlns:a16="http://schemas.microsoft.com/office/drawing/2014/main" id="{CCF052FB-F23B-44FD-B550-2826FD0D2EC8}"/>
              </a:ext>
            </a:extLst>
          </p:cNvPr>
          <p:cNvCxnSpPr/>
          <p:nvPr/>
        </p:nvCxnSpPr>
        <p:spPr>
          <a:xfrm rot="10800000">
            <a:off x="4953000" y="3429000"/>
            <a:ext cx="714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 xmlns:a16="http://schemas.microsoft.com/office/drawing/2014/main" id="{79BFB740-62B6-461D-8D8F-C5D652A10585}"/>
              </a:ext>
            </a:extLst>
          </p:cNvPr>
          <p:cNvCxnSpPr/>
          <p:nvPr/>
        </p:nvCxnSpPr>
        <p:spPr>
          <a:xfrm rot="10800000">
            <a:off x="4953000" y="2500313"/>
            <a:ext cx="714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 xmlns:a16="http://schemas.microsoft.com/office/drawing/2014/main" id="{C7ABD2A9-3EF8-4A30-A2B5-4BFCDAF9B1AD}"/>
              </a:ext>
            </a:extLst>
          </p:cNvPr>
          <p:cNvSpPr/>
          <p:nvPr/>
        </p:nvSpPr>
        <p:spPr>
          <a:xfrm>
            <a:off x="5024439" y="2540000"/>
            <a:ext cx="4071937" cy="317500"/>
          </a:xfrm>
          <a:prstGeom prst="rect">
            <a:avLst/>
          </a:prstGeom>
          <a:gradFill flip="none" rotWithShape="1">
            <a:gsLst>
              <a:gs pos="0">
                <a:schemeClr val="accent4">
                  <a:lumMod val="75000"/>
                </a:scheme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6" name="Rectangle 105">
            <a:extLst>
              <a:ext uri="{FF2B5EF4-FFF2-40B4-BE49-F238E27FC236}">
                <a16:creationId xmlns="" xmlns:a16="http://schemas.microsoft.com/office/drawing/2014/main" id="{9D0B5CFD-D6C3-4534-A4B3-0B7BB49D9743}"/>
              </a:ext>
            </a:extLst>
          </p:cNvPr>
          <p:cNvSpPr/>
          <p:nvPr/>
        </p:nvSpPr>
        <p:spPr>
          <a:xfrm>
            <a:off x="5024438" y="3486150"/>
            <a:ext cx="1928812" cy="285750"/>
          </a:xfrm>
          <a:prstGeom prst="rect">
            <a:avLst/>
          </a:prstGeom>
          <a:gradFill flip="none" rotWithShape="1">
            <a:gsLst>
              <a:gs pos="0">
                <a:schemeClr val="accent4">
                  <a:lumMod val="75000"/>
                </a:scheme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7" name="Rectangle 106">
            <a:extLst>
              <a:ext uri="{FF2B5EF4-FFF2-40B4-BE49-F238E27FC236}">
                <a16:creationId xmlns="" xmlns:a16="http://schemas.microsoft.com/office/drawing/2014/main" id="{AAC2918D-B985-4DF1-9635-FE752EC6B747}"/>
              </a:ext>
            </a:extLst>
          </p:cNvPr>
          <p:cNvSpPr/>
          <p:nvPr/>
        </p:nvSpPr>
        <p:spPr>
          <a:xfrm>
            <a:off x="5024438" y="3959225"/>
            <a:ext cx="1566862" cy="287338"/>
          </a:xfrm>
          <a:prstGeom prst="rect">
            <a:avLst/>
          </a:prstGeom>
          <a:gradFill flip="none" rotWithShape="1">
            <a:gsLst>
              <a:gs pos="0">
                <a:schemeClr val="accent4">
                  <a:lumMod val="75000"/>
                </a:scheme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8" name="Rectangle 107">
            <a:extLst>
              <a:ext uri="{FF2B5EF4-FFF2-40B4-BE49-F238E27FC236}">
                <a16:creationId xmlns="" xmlns:a16="http://schemas.microsoft.com/office/drawing/2014/main" id="{82F4542E-193D-4120-A4E7-8EEA06E03AA7}"/>
              </a:ext>
            </a:extLst>
          </p:cNvPr>
          <p:cNvSpPr/>
          <p:nvPr/>
        </p:nvSpPr>
        <p:spPr>
          <a:xfrm>
            <a:off x="5024439" y="4433888"/>
            <a:ext cx="928687" cy="285750"/>
          </a:xfrm>
          <a:prstGeom prst="rect">
            <a:avLst/>
          </a:prstGeom>
          <a:gradFill flip="none" rotWithShape="1">
            <a:gsLst>
              <a:gs pos="0">
                <a:schemeClr val="accent4">
                  <a:lumMod val="75000"/>
                </a:scheme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12" name="Connecteur droit 111">
            <a:extLst>
              <a:ext uri="{FF2B5EF4-FFF2-40B4-BE49-F238E27FC236}">
                <a16:creationId xmlns="" xmlns:a16="http://schemas.microsoft.com/office/drawing/2014/main" id="{00F28E2F-3C1F-44EA-8140-D7A7FB99A58A}"/>
              </a:ext>
            </a:extLst>
          </p:cNvPr>
          <p:cNvCxnSpPr/>
          <p:nvPr/>
        </p:nvCxnSpPr>
        <p:spPr>
          <a:xfrm rot="10800000">
            <a:off x="4953000" y="2928938"/>
            <a:ext cx="714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 xmlns:a16="http://schemas.microsoft.com/office/drawing/2014/main" id="{DC0D3C4C-D5AD-4D8D-805C-8C4F46D6F404}"/>
              </a:ext>
            </a:extLst>
          </p:cNvPr>
          <p:cNvCxnSpPr/>
          <p:nvPr/>
        </p:nvCxnSpPr>
        <p:spPr>
          <a:xfrm rot="10800000">
            <a:off x="4953000" y="3857625"/>
            <a:ext cx="714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 xmlns:a16="http://schemas.microsoft.com/office/drawing/2014/main" id="{941EF62B-6024-483D-93A7-C9A8565AF68F}"/>
              </a:ext>
            </a:extLst>
          </p:cNvPr>
          <p:cNvCxnSpPr/>
          <p:nvPr/>
        </p:nvCxnSpPr>
        <p:spPr>
          <a:xfrm rot="10800000">
            <a:off x="4953000" y="4357688"/>
            <a:ext cx="714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 xmlns:a16="http://schemas.microsoft.com/office/drawing/2014/main" id="{5F536635-1DE2-4DDE-A55E-2C808AFBC082}"/>
              </a:ext>
            </a:extLst>
          </p:cNvPr>
          <p:cNvSpPr/>
          <p:nvPr/>
        </p:nvSpPr>
        <p:spPr>
          <a:xfrm>
            <a:off x="5038725" y="3013075"/>
            <a:ext cx="3200400" cy="285750"/>
          </a:xfrm>
          <a:prstGeom prst="rect">
            <a:avLst/>
          </a:prstGeom>
          <a:gradFill flip="none" rotWithShape="1">
            <a:gsLst>
              <a:gs pos="0">
                <a:schemeClr val="accent4">
                  <a:lumMod val="75000"/>
                </a:scheme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7916" name="ZoneTexte 117">
            <a:extLst>
              <a:ext uri="{FF2B5EF4-FFF2-40B4-BE49-F238E27FC236}">
                <a16:creationId xmlns="" xmlns:a16="http://schemas.microsoft.com/office/drawing/2014/main" id="{506D2404-794D-4542-B6BA-F6E7021BE20B}"/>
              </a:ext>
            </a:extLst>
          </p:cNvPr>
          <p:cNvSpPr txBox="1">
            <a:spLocks noChangeArrowheads="1"/>
          </p:cNvSpPr>
          <p:nvPr/>
        </p:nvSpPr>
        <p:spPr bwMode="auto">
          <a:xfrm>
            <a:off x="8524875" y="2500314"/>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800" b="1">
                <a:solidFill>
                  <a:srgbClr val="FFFFFF"/>
                </a:solidFill>
                <a:cs typeface="Arial" panose="020B0604020202020204" pitchFamily="34" charset="0"/>
              </a:rPr>
              <a:t>82%</a:t>
            </a:r>
          </a:p>
        </p:txBody>
      </p:sp>
      <p:sp>
        <p:nvSpPr>
          <p:cNvPr id="37917" name="ZoneTexte 118">
            <a:extLst>
              <a:ext uri="{FF2B5EF4-FFF2-40B4-BE49-F238E27FC236}">
                <a16:creationId xmlns="" xmlns:a16="http://schemas.microsoft.com/office/drawing/2014/main" id="{8B33FC9D-8D99-43AA-8413-50F90CBB3ACC}"/>
              </a:ext>
            </a:extLst>
          </p:cNvPr>
          <p:cNvSpPr txBox="1">
            <a:spLocks noChangeArrowheads="1"/>
          </p:cNvSpPr>
          <p:nvPr/>
        </p:nvSpPr>
        <p:spPr bwMode="auto">
          <a:xfrm>
            <a:off x="7648575" y="2959100"/>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800" b="1">
                <a:solidFill>
                  <a:srgbClr val="FFFFFF"/>
                </a:solidFill>
                <a:cs typeface="Arial" panose="020B0604020202020204" pitchFamily="34" charset="0"/>
              </a:rPr>
              <a:t>72%</a:t>
            </a:r>
          </a:p>
        </p:txBody>
      </p:sp>
      <p:sp>
        <p:nvSpPr>
          <p:cNvPr id="37918" name="ZoneTexte 119">
            <a:extLst>
              <a:ext uri="{FF2B5EF4-FFF2-40B4-BE49-F238E27FC236}">
                <a16:creationId xmlns="" xmlns:a16="http://schemas.microsoft.com/office/drawing/2014/main" id="{2F61FC35-F452-4D17-A6BA-25582049AF0C}"/>
              </a:ext>
            </a:extLst>
          </p:cNvPr>
          <p:cNvSpPr txBox="1">
            <a:spLocks noChangeArrowheads="1"/>
          </p:cNvSpPr>
          <p:nvPr/>
        </p:nvSpPr>
        <p:spPr bwMode="auto">
          <a:xfrm>
            <a:off x="6381750" y="3429000"/>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800" b="1">
                <a:solidFill>
                  <a:srgbClr val="FFFFFF"/>
                </a:solidFill>
                <a:cs typeface="Arial" panose="020B0604020202020204" pitchFamily="34" charset="0"/>
              </a:rPr>
              <a:t>58%</a:t>
            </a:r>
          </a:p>
        </p:txBody>
      </p:sp>
      <p:sp>
        <p:nvSpPr>
          <p:cNvPr id="37919" name="ZoneTexte 120">
            <a:extLst>
              <a:ext uri="{FF2B5EF4-FFF2-40B4-BE49-F238E27FC236}">
                <a16:creationId xmlns="" xmlns:a16="http://schemas.microsoft.com/office/drawing/2014/main" id="{3B037DD2-1E33-4D9E-9E24-902A782C02DF}"/>
              </a:ext>
            </a:extLst>
          </p:cNvPr>
          <p:cNvSpPr txBox="1">
            <a:spLocks noChangeArrowheads="1"/>
          </p:cNvSpPr>
          <p:nvPr/>
        </p:nvSpPr>
        <p:spPr bwMode="auto">
          <a:xfrm>
            <a:off x="5962650" y="3929064"/>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800" b="1">
                <a:solidFill>
                  <a:srgbClr val="FFFFFF"/>
                </a:solidFill>
                <a:cs typeface="Arial" panose="020B0604020202020204" pitchFamily="34" charset="0"/>
              </a:rPr>
              <a:t>50%</a:t>
            </a:r>
          </a:p>
        </p:txBody>
      </p:sp>
      <p:sp>
        <p:nvSpPr>
          <p:cNvPr id="37920" name="ZoneTexte 121">
            <a:extLst>
              <a:ext uri="{FF2B5EF4-FFF2-40B4-BE49-F238E27FC236}">
                <a16:creationId xmlns="" xmlns:a16="http://schemas.microsoft.com/office/drawing/2014/main" id="{3479AA6C-C99D-4F1B-9773-E8D4083DC401}"/>
              </a:ext>
            </a:extLst>
          </p:cNvPr>
          <p:cNvSpPr txBox="1">
            <a:spLocks noChangeArrowheads="1"/>
          </p:cNvSpPr>
          <p:nvPr/>
        </p:nvSpPr>
        <p:spPr bwMode="auto">
          <a:xfrm>
            <a:off x="5310189" y="437197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800" b="1">
                <a:solidFill>
                  <a:srgbClr val="FFFFFF"/>
                </a:solidFill>
                <a:cs typeface="Arial" panose="020B0604020202020204" pitchFamily="34" charset="0"/>
              </a:rPr>
              <a:t>42%</a:t>
            </a:r>
          </a:p>
        </p:txBody>
      </p:sp>
      <p:sp>
        <p:nvSpPr>
          <p:cNvPr id="125" name="ZoneTexte 124">
            <a:extLst>
              <a:ext uri="{FF2B5EF4-FFF2-40B4-BE49-F238E27FC236}">
                <a16:creationId xmlns="" xmlns:a16="http://schemas.microsoft.com/office/drawing/2014/main" id="{2C6BD264-F0EA-4E5A-8489-35FC00AFC6CB}"/>
              </a:ext>
            </a:extLst>
          </p:cNvPr>
          <p:cNvSpPr txBox="1"/>
          <p:nvPr/>
        </p:nvSpPr>
        <p:spPr>
          <a:xfrm>
            <a:off x="523875" y="2071689"/>
            <a:ext cx="4357688" cy="369887"/>
          </a:xfrm>
          <a:prstGeom prst="rect">
            <a:avLst/>
          </a:prstGeom>
          <a:noFill/>
        </p:spPr>
        <p:txBody>
          <a:bodyPr>
            <a:spAutoFit/>
          </a:bodyPr>
          <a:lstStyle/>
          <a:p>
            <a:pPr algn="r" eaLnBrk="1" hangingPunct="1">
              <a:defRPr/>
            </a:pPr>
            <a:r>
              <a:rPr lang="fr-FR" dirty="0" err="1">
                <a:solidFill>
                  <a:schemeClr val="bg1">
                    <a:lumMod val="50000"/>
                  </a:schemeClr>
                </a:solidFill>
                <a:ea typeface="ＭＳ Ｐゴシック" pitchFamily="34" charset="-128"/>
                <a:cs typeface="Arial" pitchFamily="34" charset="0"/>
              </a:rPr>
              <a:t>Flexibility</a:t>
            </a:r>
            <a:r>
              <a:rPr lang="fr-FR" dirty="0">
                <a:solidFill>
                  <a:schemeClr val="bg1">
                    <a:lumMod val="50000"/>
                  </a:schemeClr>
                </a:solidFill>
                <a:ea typeface="ＭＳ Ｐゴシック" pitchFamily="34" charset="-128"/>
                <a:cs typeface="Arial" pitchFamily="34" charset="0"/>
              </a:rPr>
              <a:t>, </a:t>
            </a:r>
            <a:r>
              <a:rPr lang="fr-FR" dirty="0" err="1">
                <a:solidFill>
                  <a:schemeClr val="bg1">
                    <a:lumMod val="50000"/>
                  </a:schemeClr>
                </a:solidFill>
                <a:ea typeface="ＭＳ Ｐゴシック" pitchFamily="34" charset="-128"/>
                <a:cs typeface="Arial" pitchFamily="34" charset="0"/>
              </a:rPr>
              <a:t>adaptability</a:t>
            </a:r>
            <a:endParaRPr lang="fr-FR" dirty="0">
              <a:solidFill>
                <a:schemeClr val="bg1">
                  <a:lumMod val="50000"/>
                </a:schemeClr>
              </a:solidFill>
              <a:ea typeface="ＭＳ Ｐゴシック" pitchFamily="34" charset="-128"/>
              <a:cs typeface="Arial" pitchFamily="34" charset="0"/>
            </a:endParaRPr>
          </a:p>
        </p:txBody>
      </p:sp>
      <p:sp>
        <p:nvSpPr>
          <p:cNvPr id="126" name="ZoneTexte 125">
            <a:extLst>
              <a:ext uri="{FF2B5EF4-FFF2-40B4-BE49-F238E27FC236}">
                <a16:creationId xmlns="" xmlns:a16="http://schemas.microsoft.com/office/drawing/2014/main" id="{ABA9C5CB-2FF5-49FC-BF13-747615C69A2F}"/>
              </a:ext>
            </a:extLst>
          </p:cNvPr>
          <p:cNvSpPr txBox="1"/>
          <p:nvPr/>
        </p:nvSpPr>
        <p:spPr>
          <a:xfrm>
            <a:off x="523875" y="3016250"/>
            <a:ext cx="4357688" cy="369888"/>
          </a:xfrm>
          <a:prstGeom prst="rect">
            <a:avLst/>
          </a:prstGeom>
          <a:noFill/>
        </p:spPr>
        <p:txBody>
          <a:bodyPr>
            <a:spAutoFit/>
          </a:bodyPr>
          <a:lstStyle/>
          <a:p>
            <a:pPr algn="r" eaLnBrk="1" hangingPunct="1">
              <a:defRPr/>
            </a:pPr>
            <a:r>
              <a:rPr lang="fr-FR" dirty="0">
                <a:solidFill>
                  <a:schemeClr val="bg1">
                    <a:lumMod val="50000"/>
                  </a:schemeClr>
                </a:solidFill>
                <a:ea typeface="ＭＳ Ｐゴシック" pitchFamily="34" charset="-128"/>
                <a:cs typeface="Arial" pitchFamily="34" charset="0"/>
              </a:rPr>
              <a:t>Motivation</a:t>
            </a:r>
          </a:p>
        </p:txBody>
      </p:sp>
      <p:sp>
        <p:nvSpPr>
          <p:cNvPr id="127" name="ZoneTexte 126">
            <a:extLst>
              <a:ext uri="{FF2B5EF4-FFF2-40B4-BE49-F238E27FC236}">
                <a16:creationId xmlns="" xmlns:a16="http://schemas.microsoft.com/office/drawing/2014/main" id="{EFD68D87-C7FF-4C78-8850-0812E0935000}"/>
              </a:ext>
            </a:extLst>
          </p:cNvPr>
          <p:cNvSpPr txBox="1"/>
          <p:nvPr/>
        </p:nvSpPr>
        <p:spPr>
          <a:xfrm>
            <a:off x="512760" y="4435476"/>
            <a:ext cx="4357688" cy="369887"/>
          </a:xfrm>
          <a:prstGeom prst="rect">
            <a:avLst/>
          </a:prstGeom>
          <a:noFill/>
        </p:spPr>
        <p:txBody>
          <a:bodyPr>
            <a:spAutoFit/>
          </a:bodyPr>
          <a:lstStyle/>
          <a:p>
            <a:pPr algn="r" eaLnBrk="1" hangingPunct="1">
              <a:defRPr/>
            </a:pPr>
            <a:r>
              <a:rPr lang="fr-FR" dirty="0" err="1">
                <a:solidFill>
                  <a:schemeClr val="bg1">
                    <a:lumMod val="50000"/>
                  </a:schemeClr>
                </a:solidFill>
                <a:ea typeface="ＭＳ Ｐゴシック" pitchFamily="34" charset="-128"/>
                <a:cs typeface="Arial" pitchFamily="34" charset="0"/>
              </a:rPr>
              <a:t>Autonomy</a:t>
            </a:r>
            <a:endParaRPr lang="fr-FR" dirty="0">
              <a:solidFill>
                <a:schemeClr val="bg1">
                  <a:lumMod val="50000"/>
                </a:schemeClr>
              </a:solidFill>
              <a:ea typeface="ＭＳ Ｐゴシック" pitchFamily="34" charset="-128"/>
              <a:cs typeface="Arial" pitchFamily="34" charset="0"/>
            </a:endParaRPr>
          </a:p>
        </p:txBody>
      </p:sp>
      <p:sp>
        <p:nvSpPr>
          <p:cNvPr id="129" name="ZoneTexte 128">
            <a:extLst>
              <a:ext uri="{FF2B5EF4-FFF2-40B4-BE49-F238E27FC236}">
                <a16:creationId xmlns="" xmlns:a16="http://schemas.microsoft.com/office/drawing/2014/main" id="{917D6E5D-1B0B-4926-A616-881FA2DCECBC}"/>
              </a:ext>
            </a:extLst>
          </p:cNvPr>
          <p:cNvSpPr txBox="1"/>
          <p:nvPr/>
        </p:nvSpPr>
        <p:spPr>
          <a:xfrm>
            <a:off x="523875" y="3960814"/>
            <a:ext cx="4357688" cy="369887"/>
          </a:xfrm>
          <a:prstGeom prst="rect">
            <a:avLst/>
          </a:prstGeom>
          <a:noFill/>
        </p:spPr>
        <p:txBody>
          <a:bodyPr>
            <a:spAutoFit/>
          </a:bodyPr>
          <a:lstStyle/>
          <a:p>
            <a:pPr algn="r" eaLnBrk="1" hangingPunct="1">
              <a:defRPr/>
            </a:pPr>
            <a:r>
              <a:rPr lang="fr-FR" dirty="0" err="1">
                <a:solidFill>
                  <a:schemeClr val="bg1">
                    <a:lumMod val="50000"/>
                  </a:schemeClr>
                </a:solidFill>
                <a:ea typeface="ＭＳ Ｐゴシック" pitchFamily="34" charset="-128"/>
                <a:cs typeface="Arial" pitchFamily="34" charset="0"/>
              </a:rPr>
              <a:t>Tolerance</a:t>
            </a:r>
            <a:r>
              <a:rPr lang="fr-FR" dirty="0">
                <a:solidFill>
                  <a:schemeClr val="bg1">
                    <a:lumMod val="50000"/>
                  </a:schemeClr>
                </a:solidFill>
                <a:ea typeface="ＭＳ Ｐゴシック" pitchFamily="34" charset="-128"/>
                <a:cs typeface="Arial" pitchFamily="34" charset="0"/>
              </a:rPr>
              <a:t> for </a:t>
            </a:r>
            <a:r>
              <a:rPr lang="fr-FR" dirty="0" err="1">
                <a:solidFill>
                  <a:schemeClr val="bg1">
                    <a:lumMod val="50000"/>
                  </a:schemeClr>
                </a:solidFill>
                <a:ea typeface="ＭＳ Ｐゴシック" pitchFamily="34" charset="-128"/>
                <a:cs typeface="Arial" pitchFamily="34" charset="0"/>
              </a:rPr>
              <a:t>differences</a:t>
            </a:r>
            <a:endParaRPr lang="fr-FR" dirty="0">
              <a:solidFill>
                <a:schemeClr val="bg1">
                  <a:lumMod val="50000"/>
                </a:schemeClr>
              </a:solidFill>
              <a:ea typeface="ＭＳ Ｐゴシック" pitchFamily="34" charset="-128"/>
              <a:cs typeface="Arial" pitchFamily="34" charset="0"/>
            </a:endParaRPr>
          </a:p>
        </p:txBody>
      </p:sp>
      <p:cxnSp>
        <p:nvCxnSpPr>
          <p:cNvPr id="131" name="Connecteur droit 130">
            <a:extLst>
              <a:ext uri="{FF2B5EF4-FFF2-40B4-BE49-F238E27FC236}">
                <a16:creationId xmlns="" xmlns:a16="http://schemas.microsoft.com/office/drawing/2014/main" id="{548083EA-AC8F-474B-8E9E-902B68538470}"/>
              </a:ext>
            </a:extLst>
          </p:cNvPr>
          <p:cNvCxnSpPr>
            <a:cxnSpLocks/>
          </p:cNvCxnSpPr>
          <p:nvPr/>
        </p:nvCxnSpPr>
        <p:spPr>
          <a:xfrm>
            <a:off x="4952999" y="2019300"/>
            <a:ext cx="33338" cy="29098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 xmlns:a16="http://schemas.microsoft.com/office/drawing/2014/main" id="{3C5C3BB7-D7EB-4DFB-AFB0-E9D2BA6CF6DF}"/>
              </a:ext>
            </a:extLst>
          </p:cNvPr>
          <p:cNvSpPr txBox="1"/>
          <p:nvPr/>
        </p:nvSpPr>
        <p:spPr>
          <a:xfrm>
            <a:off x="3587995" y="2514084"/>
            <a:ext cx="1229824" cy="369332"/>
          </a:xfrm>
          <a:prstGeom prst="rect">
            <a:avLst/>
          </a:prstGeom>
          <a:noFill/>
        </p:spPr>
        <p:txBody>
          <a:bodyPr wrap="none">
            <a:spAutoFit/>
          </a:bodyPr>
          <a:lstStyle/>
          <a:p>
            <a:pPr eaLnBrk="1" hangingPunct="1">
              <a:defRPr/>
            </a:pPr>
            <a:r>
              <a:rPr lang="fr-FR" dirty="0">
                <a:solidFill>
                  <a:schemeClr val="bg1">
                    <a:lumMod val="50000"/>
                  </a:schemeClr>
                </a:solidFill>
                <a:ea typeface="ＭＳ Ｐゴシック" pitchFamily="34" charset="-128"/>
              </a:rPr>
              <a:t>Open </a:t>
            </a:r>
            <a:r>
              <a:rPr lang="fr-FR" dirty="0" err="1">
                <a:solidFill>
                  <a:schemeClr val="bg1">
                    <a:lumMod val="50000"/>
                  </a:schemeClr>
                </a:solidFill>
                <a:ea typeface="ＭＳ Ｐゴシック" pitchFamily="34" charset="-128"/>
              </a:rPr>
              <a:t>mind</a:t>
            </a:r>
            <a:endParaRPr lang="fr-FR" dirty="0">
              <a:solidFill>
                <a:schemeClr val="bg1">
                  <a:lumMod val="50000"/>
                </a:schemeClr>
              </a:solidFill>
              <a:ea typeface="ＭＳ Ｐゴシック" pitchFamily="34" charset="-128"/>
            </a:endParaRPr>
          </a:p>
        </p:txBody>
      </p:sp>
      <p:sp>
        <p:nvSpPr>
          <p:cNvPr id="3" name="ZoneTexte 2">
            <a:extLst>
              <a:ext uri="{FF2B5EF4-FFF2-40B4-BE49-F238E27FC236}">
                <a16:creationId xmlns="" xmlns:a16="http://schemas.microsoft.com/office/drawing/2014/main" id="{746C78DA-2D17-4732-8228-2BFF101A55D2}"/>
              </a:ext>
            </a:extLst>
          </p:cNvPr>
          <p:cNvSpPr txBox="1"/>
          <p:nvPr/>
        </p:nvSpPr>
        <p:spPr>
          <a:xfrm>
            <a:off x="3792538" y="3492500"/>
            <a:ext cx="1008062" cy="368300"/>
          </a:xfrm>
          <a:prstGeom prst="rect">
            <a:avLst/>
          </a:prstGeom>
          <a:noFill/>
        </p:spPr>
        <p:txBody>
          <a:bodyPr wrap="none">
            <a:spAutoFit/>
          </a:bodyPr>
          <a:lstStyle/>
          <a:p>
            <a:pPr eaLnBrk="1" hangingPunct="1">
              <a:defRPr/>
            </a:pPr>
            <a:r>
              <a:rPr lang="fr-FR" dirty="0" err="1">
                <a:solidFill>
                  <a:schemeClr val="bg1">
                    <a:lumMod val="50000"/>
                  </a:schemeClr>
                </a:solidFill>
                <a:ea typeface="ＭＳ Ｐゴシック" pitchFamily="34" charset="-128"/>
              </a:rPr>
              <a:t>Curiosity</a:t>
            </a:r>
            <a:endParaRPr lang="fr-FR" dirty="0">
              <a:solidFill>
                <a:schemeClr val="bg1">
                  <a:lumMod val="50000"/>
                </a:schemeClr>
              </a:solidFill>
              <a:ea typeface="ＭＳ Ｐゴシック" pitchFamily="34" charset="-128"/>
            </a:endParaRPr>
          </a:p>
        </p:txBody>
      </p:sp>
      <p:sp>
        <p:nvSpPr>
          <p:cNvPr id="37932" name="ZoneTexte 44">
            <a:extLst>
              <a:ext uri="{FF2B5EF4-FFF2-40B4-BE49-F238E27FC236}">
                <a16:creationId xmlns="" xmlns:a16="http://schemas.microsoft.com/office/drawing/2014/main" id="{34580EEA-607E-49D1-ADC2-EC82D0B6F6B6}"/>
              </a:ext>
            </a:extLst>
          </p:cNvPr>
          <p:cNvSpPr txBox="1">
            <a:spLocks noChangeArrowheads="1"/>
          </p:cNvSpPr>
          <p:nvPr/>
        </p:nvSpPr>
        <p:spPr bwMode="auto">
          <a:xfrm>
            <a:off x="7031038" y="6049963"/>
            <a:ext cx="270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200" i="1"/>
              <a:t>Source: Expatriate Observatory 2012</a:t>
            </a:r>
          </a:p>
        </p:txBody>
      </p:sp>
      <p:pic>
        <p:nvPicPr>
          <p:cNvPr id="45" name="Picture 44" descr="CM Logo_col.jpg">
            <a:extLst>
              <a:ext uri="{FF2B5EF4-FFF2-40B4-BE49-F238E27FC236}">
                <a16:creationId xmlns="" xmlns:a16="http://schemas.microsoft.com/office/drawing/2014/main" id="{5E48B7B3-F1CB-4DC6-B6AA-84140F6E0C52}"/>
              </a:ext>
            </a:extLst>
          </p:cNvPr>
          <p:cNvPicPr>
            <a:picLocks noChangeAspect="1"/>
          </p:cNvPicPr>
          <p:nvPr/>
        </p:nvPicPr>
        <p:blipFill>
          <a:blip r:embed="rId4" cstate="print"/>
          <a:stretch>
            <a:fillRect/>
          </a:stretch>
        </p:blipFill>
        <p:spPr>
          <a:xfrm>
            <a:off x="10447768" y="310071"/>
            <a:ext cx="1383162" cy="442107"/>
          </a:xfrm>
          <a:prstGeom prst="rect">
            <a:avLst/>
          </a:prstGeom>
        </p:spPr>
      </p:pic>
      <p:grpSp>
        <p:nvGrpSpPr>
          <p:cNvPr id="46" name="Group 13">
            <a:extLst>
              <a:ext uri="{FF2B5EF4-FFF2-40B4-BE49-F238E27FC236}">
                <a16:creationId xmlns="" xmlns:a16="http://schemas.microsoft.com/office/drawing/2014/main" id="{63BA1B27-401B-48FF-A4CE-43A1CFEE7622}"/>
              </a:ext>
            </a:extLst>
          </p:cNvPr>
          <p:cNvGrpSpPr/>
          <p:nvPr/>
        </p:nvGrpSpPr>
        <p:grpSpPr>
          <a:xfrm>
            <a:off x="829250" y="6341590"/>
            <a:ext cx="10909738" cy="45719"/>
            <a:chOff x="285720" y="428604"/>
            <a:chExt cx="7072362" cy="71438"/>
          </a:xfrm>
        </p:grpSpPr>
        <p:cxnSp>
          <p:nvCxnSpPr>
            <p:cNvPr id="47" name="Straight Connector 46">
              <a:extLst>
                <a:ext uri="{FF2B5EF4-FFF2-40B4-BE49-F238E27FC236}">
                  <a16:creationId xmlns="" xmlns:a16="http://schemas.microsoft.com/office/drawing/2014/main" id="{97E5FB45-BA57-465D-9FB4-B4E2B606D99E}"/>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11F17B9-7FF0-43C7-938B-5C26B44FECF3}"/>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 xmlns:a16="http://schemas.microsoft.com/office/drawing/2014/main" id="{642EDA4A-B2FF-45A1-BB4D-67CDD962D065}"/>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1.jpg"/>
          <p:cNvPicPr>
            <a:picLocks noChangeAspect="1"/>
          </p:cNvPicPr>
          <p:nvPr/>
        </p:nvPicPr>
        <p:blipFill>
          <a:blip r:embed="rId3" cstate="print"/>
          <a:srcRect/>
          <a:stretch>
            <a:fillRect/>
          </a:stretch>
        </p:blipFill>
        <p:spPr bwMode="auto">
          <a:xfrm>
            <a:off x="3276600" y="990601"/>
            <a:ext cx="5491162" cy="5300663"/>
          </a:xfrm>
          <a:prstGeom prst="rect">
            <a:avLst/>
          </a:prstGeom>
          <a:noFill/>
          <a:ln w="9525">
            <a:noFill/>
            <a:miter lim="800000"/>
            <a:headEnd/>
            <a:tailEnd/>
          </a:ln>
        </p:spPr>
      </p:pic>
      <p:sp>
        <p:nvSpPr>
          <p:cNvPr id="33794" name="Rectangle 3"/>
          <p:cNvSpPr>
            <a:spLocks noGrp="1" noChangeArrowheads="1"/>
          </p:cNvSpPr>
          <p:nvPr>
            <p:ph type="title"/>
          </p:nvPr>
        </p:nvSpPr>
        <p:spPr>
          <a:xfrm>
            <a:off x="838200" y="342266"/>
            <a:ext cx="10515600" cy="1077914"/>
          </a:xfrm>
        </p:spPr>
        <p:txBody>
          <a:bodyPr/>
          <a:lstStyle/>
          <a:p>
            <a:r>
              <a:rPr lang="en-US" dirty="0"/>
              <a:t>Developing Cultural Competence</a:t>
            </a:r>
          </a:p>
        </p:txBody>
      </p:sp>
      <p:sp>
        <p:nvSpPr>
          <p:cNvPr id="33795" name="TextBox 29"/>
          <p:cNvSpPr txBox="1">
            <a:spLocks noChangeArrowheads="1"/>
          </p:cNvSpPr>
          <p:nvPr/>
        </p:nvSpPr>
        <p:spPr bwMode="auto">
          <a:xfrm>
            <a:off x="1752601" y="1443039"/>
            <a:ext cx="2087563" cy="1384995"/>
          </a:xfrm>
          <a:prstGeom prst="rect">
            <a:avLst/>
          </a:prstGeom>
          <a:noFill/>
          <a:ln w="9525">
            <a:noFill/>
            <a:miter lim="800000"/>
            <a:headEnd/>
            <a:tailEnd/>
          </a:ln>
        </p:spPr>
        <p:txBody>
          <a:bodyPr wrap="square">
            <a:spAutoFit/>
          </a:bodyPr>
          <a:lstStyle/>
          <a:p>
            <a:pPr algn="ctr"/>
            <a:r>
              <a:rPr lang="en-US" sz="1400" dirty="0"/>
              <a:t>An </a:t>
            </a:r>
            <a:r>
              <a:rPr lang="en-US" sz="1400" b="1" dirty="0"/>
              <a:t>open attitude </a:t>
            </a:r>
            <a:r>
              <a:rPr lang="en-US" sz="1400" dirty="0"/>
              <a:t>is the prerequisite for engaging in the continuous learning process of developing cross-cultural effectiveness.</a:t>
            </a:r>
          </a:p>
        </p:txBody>
      </p:sp>
      <p:sp>
        <p:nvSpPr>
          <p:cNvPr id="33796" name="TextBox 30"/>
          <p:cNvSpPr txBox="1">
            <a:spLocks noChangeArrowheads="1"/>
          </p:cNvSpPr>
          <p:nvPr/>
        </p:nvSpPr>
        <p:spPr bwMode="auto">
          <a:xfrm>
            <a:off x="8153401" y="1447800"/>
            <a:ext cx="1858963" cy="738664"/>
          </a:xfrm>
          <a:prstGeom prst="rect">
            <a:avLst/>
          </a:prstGeom>
          <a:noFill/>
          <a:ln w="9525">
            <a:noFill/>
            <a:miter lim="800000"/>
            <a:headEnd/>
            <a:tailEnd/>
          </a:ln>
        </p:spPr>
        <p:txBody>
          <a:bodyPr>
            <a:spAutoFit/>
          </a:bodyPr>
          <a:lstStyle/>
          <a:p>
            <a:pPr algn="ctr"/>
            <a:r>
              <a:rPr lang="en-US" sz="1400" b="1" dirty="0"/>
              <a:t>Self-awareness </a:t>
            </a:r>
            <a:r>
              <a:rPr lang="en-US" sz="1400" dirty="0"/>
              <a:t>facilitates our </a:t>
            </a:r>
            <a:r>
              <a:rPr lang="en-US" sz="1400" b="1" dirty="0"/>
              <a:t>other-awareness</a:t>
            </a:r>
            <a:r>
              <a:rPr lang="en-US" sz="1400" dirty="0"/>
              <a:t>.</a:t>
            </a:r>
          </a:p>
        </p:txBody>
      </p:sp>
      <p:sp>
        <p:nvSpPr>
          <p:cNvPr id="33797" name="TextBox 31"/>
          <p:cNvSpPr txBox="1">
            <a:spLocks noChangeArrowheads="1"/>
          </p:cNvSpPr>
          <p:nvPr/>
        </p:nvSpPr>
        <p:spPr bwMode="auto">
          <a:xfrm>
            <a:off x="1659632" y="4526420"/>
            <a:ext cx="2020888" cy="1169551"/>
          </a:xfrm>
          <a:prstGeom prst="rect">
            <a:avLst/>
          </a:prstGeom>
          <a:noFill/>
          <a:ln w="9525">
            <a:noFill/>
            <a:miter lim="800000"/>
            <a:headEnd/>
            <a:tailEnd/>
          </a:ln>
        </p:spPr>
        <p:txBody>
          <a:bodyPr wrap="square">
            <a:spAutoFit/>
          </a:bodyPr>
          <a:lstStyle/>
          <a:p>
            <a:pPr algn="ctr"/>
            <a:r>
              <a:rPr lang="en-US" sz="1400" b="1" dirty="0"/>
              <a:t>Cultural knowledge, </a:t>
            </a:r>
            <a:r>
              <a:rPr lang="en-US" sz="1400" dirty="0"/>
              <a:t>in turn must be translated into </a:t>
            </a:r>
            <a:r>
              <a:rPr lang="en-US" sz="1400" b="1" dirty="0"/>
              <a:t>cross-cultural skills </a:t>
            </a:r>
            <a:r>
              <a:rPr lang="en-US" sz="1400" dirty="0"/>
              <a:t>to achieve cross-cultural effectiveness.</a:t>
            </a:r>
          </a:p>
        </p:txBody>
      </p:sp>
      <p:sp>
        <p:nvSpPr>
          <p:cNvPr id="33798" name="TextBox 32"/>
          <p:cNvSpPr txBox="1">
            <a:spLocks noChangeArrowheads="1"/>
          </p:cNvSpPr>
          <p:nvPr/>
        </p:nvSpPr>
        <p:spPr bwMode="auto">
          <a:xfrm>
            <a:off x="8229600" y="4741864"/>
            <a:ext cx="2133600" cy="954107"/>
          </a:xfrm>
          <a:prstGeom prst="rect">
            <a:avLst/>
          </a:prstGeom>
          <a:noFill/>
          <a:ln w="9525">
            <a:noFill/>
            <a:miter lim="800000"/>
            <a:headEnd/>
            <a:tailEnd/>
          </a:ln>
        </p:spPr>
        <p:txBody>
          <a:bodyPr wrap="square">
            <a:spAutoFit/>
          </a:bodyPr>
          <a:lstStyle/>
          <a:p>
            <a:pPr algn="ctr"/>
            <a:r>
              <a:rPr lang="en-US" sz="1400" dirty="0"/>
              <a:t>To become useful </a:t>
            </a:r>
            <a:r>
              <a:rPr lang="en-US" sz="1400" b="1" dirty="0"/>
              <a:t>self- </a:t>
            </a:r>
            <a:r>
              <a:rPr lang="en-US" sz="1400" dirty="0"/>
              <a:t>and </a:t>
            </a:r>
            <a:r>
              <a:rPr lang="en-US" sz="1400" b="1" dirty="0"/>
              <a:t>other-awareness</a:t>
            </a:r>
            <a:r>
              <a:rPr lang="en-US" sz="1400" dirty="0"/>
              <a:t> must be grounded in </a:t>
            </a:r>
            <a:r>
              <a:rPr lang="en-US" sz="1400" b="1" dirty="0"/>
              <a:t>cross-cultural knowledge</a:t>
            </a:r>
            <a:r>
              <a:rPr lang="en-US" sz="1400" dirty="0"/>
              <a:t>.</a:t>
            </a:r>
          </a:p>
        </p:txBody>
      </p:sp>
      <p:sp>
        <p:nvSpPr>
          <p:cNvPr id="10" name="Footer Placeholder 9">
            <a:extLst>
              <a:ext uri="{FF2B5EF4-FFF2-40B4-BE49-F238E27FC236}">
                <a16:creationId xmlns="" xmlns:a16="http://schemas.microsoft.com/office/drawing/2014/main" id="{2E130C0A-9B01-4754-99E9-40D45974CC31}"/>
              </a:ext>
            </a:extLst>
          </p:cNvPr>
          <p:cNvSpPr txBox="1">
            <a:spLocks noGrp="1"/>
          </p:cNvSpPr>
          <p:nvPr>
            <p:ph type="ftr" sz="quarter" idx="10"/>
          </p:nvPr>
        </p:nvSpPr>
        <p:spPr>
          <a:xfrm>
            <a:off x="838200" y="6356350"/>
            <a:ext cx="2743200" cy="365125"/>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grpSp>
        <p:nvGrpSpPr>
          <p:cNvPr id="11" name="Group 13">
            <a:extLst>
              <a:ext uri="{FF2B5EF4-FFF2-40B4-BE49-F238E27FC236}">
                <a16:creationId xmlns="" xmlns:a16="http://schemas.microsoft.com/office/drawing/2014/main" id="{6637848C-779F-487C-A4E4-01C6FD9B0624}"/>
              </a:ext>
            </a:extLst>
          </p:cNvPr>
          <p:cNvGrpSpPr/>
          <p:nvPr/>
        </p:nvGrpSpPr>
        <p:grpSpPr>
          <a:xfrm>
            <a:off x="756745" y="6274676"/>
            <a:ext cx="10909738" cy="45719"/>
            <a:chOff x="285720" y="428604"/>
            <a:chExt cx="7072362" cy="71438"/>
          </a:xfrm>
        </p:grpSpPr>
        <p:cxnSp>
          <p:nvCxnSpPr>
            <p:cNvPr id="12" name="Straight Connector 11">
              <a:extLst>
                <a:ext uri="{FF2B5EF4-FFF2-40B4-BE49-F238E27FC236}">
                  <a16:creationId xmlns="" xmlns:a16="http://schemas.microsoft.com/office/drawing/2014/main" id="{EB3FFAF5-2804-4AEE-8FFD-056B97FA81D3}"/>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8F741E40-72B7-417D-9F8F-FC975A78FD91}"/>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13" descr="CM Logo_col.jpg">
            <a:extLst>
              <a:ext uri="{FF2B5EF4-FFF2-40B4-BE49-F238E27FC236}">
                <a16:creationId xmlns="" xmlns:a16="http://schemas.microsoft.com/office/drawing/2014/main" id="{90D10875-F1FE-42F2-AAE1-89772382E97B}"/>
              </a:ext>
            </a:extLst>
          </p:cNvPr>
          <p:cNvPicPr>
            <a:picLocks noChangeAspect="1"/>
          </p:cNvPicPr>
          <p:nvPr/>
        </p:nvPicPr>
        <p:blipFill>
          <a:blip r:embed="rId4" cstate="print"/>
          <a:stretch>
            <a:fillRect/>
          </a:stretch>
        </p:blipFill>
        <p:spPr>
          <a:xfrm>
            <a:off x="10447768" y="310071"/>
            <a:ext cx="1383162" cy="442107"/>
          </a:xfrm>
          <a:prstGeom prst="rect">
            <a:avLst/>
          </a:prstGeom>
        </p:spPr>
      </p:pic>
    </p:spTree>
    <p:extLst>
      <p:ext uri="{BB962C8B-B14F-4D97-AF65-F5344CB8AC3E}">
        <p14:creationId xmlns:p14="http://schemas.microsoft.com/office/powerpoint/2010/main" val="2911569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ZoneTexte 2">
            <a:extLst>
              <a:ext uri="{FF2B5EF4-FFF2-40B4-BE49-F238E27FC236}">
                <a16:creationId xmlns="" xmlns:a16="http://schemas.microsoft.com/office/drawing/2014/main" id="{A8FF3CC5-FA89-4E8C-A89E-10618674DCA9}"/>
              </a:ext>
            </a:extLst>
          </p:cNvPr>
          <p:cNvSpPr txBox="1">
            <a:spLocks noChangeArrowheads="1"/>
          </p:cNvSpPr>
          <p:nvPr/>
        </p:nvSpPr>
        <p:spPr bwMode="auto">
          <a:xfrm>
            <a:off x="7929563" y="5330826"/>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400" i="1"/>
              <a:t>Source:  Bennett</a:t>
            </a:r>
          </a:p>
        </p:txBody>
      </p:sp>
      <p:pic>
        <p:nvPicPr>
          <p:cNvPr id="6" name="Picture 6" descr="DMIS.jpg">
            <a:extLst>
              <a:ext uri="{FF2B5EF4-FFF2-40B4-BE49-F238E27FC236}">
                <a16:creationId xmlns="" xmlns:a16="http://schemas.microsoft.com/office/drawing/2014/main" id="{041767C7-9EE2-45C2-B396-629ABE202B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1417639"/>
            <a:ext cx="7923212"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32A8D39-C15A-4D34-B727-B14CFE3DA335}"/>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grpSp>
        <p:nvGrpSpPr>
          <p:cNvPr id="8" name="Group 13">
            <a:extLst>
              <a:ext uri="{FF2B5EF4-FFF2-40B4-BE49-F238E27FC236}">
                <a16:creationId xmlns="" xmlns:a16="http://schemas.microsoft.com/office/drawing/2014/main" id="{51F8E13E-9A6F-4714-B91A-C92057EAE436}"/>
              </a:ext>
            </a:extLst>
          </p:cNvPr>
          <p:cNvGrpSpPr/>
          <p:nvPr/>
        </p:nvGrpSpPr>
        <p:grpSpPr>
          <a:xfrm>
            <a:off x="756745" y="6274676"/>
            <a:ext cx="10909738" cy="45719"/>
            <a:chOff x="285720" y="428604"/>
            <a:chExt cx="7072362" cy="71438"/>
          </a:xfrm>
        </p:grpSpPr>
        <p:cxnSp>
          <p:nvCxnSpPr>
            <p:cNvPr id="9" name="Straight Connector 8">
              <a:extLst>
                <a:ext uri="{FF2B5EF4-FFF2-40B4-BE49-F238E27FC236}">
                  <a16:creationId xmlns="" xmlns:a16="http://schemas.microsoft.com/office/drawing/2014/main" id="{F1C42EC9-64F4-4E49-9AA4-19145AD9251E}"/>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DC18176-35CF-474E-BF40-9482463B0EDD}"/>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 name="Picture 10" descr="CM Logo_col.jpg">
            <a:extLst>
              <a:ext uri="{FF2B5EF4-FFF2-40B4-BE49-F238E27FC236}">
                <a16:creationId xmlns="" xmlns:a16="http://schemas.microsoft.com/office/drawing/2014/main" id="{A67D28B0-021E-4E10-BAB6-528824E5F749}"/>
              </a:ext>
            </a:extLst>
          </p:cNvPr>
          <p:cNvPicPr>
            <a:picLocks noChangeAspect="1"/>
          </p:cNvPicPr>
          <p:nvPr/>
        </p:nvPicPr>
        <p:blipFill>
          <a:blip r:embed="rId4" cstate="print"/>
          <a:stretch>
            <a:fillRect/>
          </a:stretch>
        </p:blipFill>
        <p:spPr>
          <a:xfrm>
            <a:off x="10447768" y="310071"/>
            <a:ext cx="1383162" cy="442107"/>
          </a:xfrm>
          <a:prstGeom prst="rect">
            <a:avLst/>
          </a:prstGeom>
        </p:spPr>
      </p:pic>
      <p:sp>
        <p:nvSpPr>
          <p:cNvPr id="13" name="Rectangle 3">
            <a:extLst>
              <a:ext uri="{FF2B5EF4-FFF2-40B4-BE49-F238E27FC236}">
                <a16:creationId xmlns="" xmlns:a16="http://schemas.microsoft.com/office/drawing/2014/main" id="{C13F2E93-502B-49CE-8A11-F15B3CD799B9}"/>
              </a:ext>
            </a:extLst>
          </p:cNvPr>
          <p:cNvSpPr>
            <a:spLocks noGrp="1" noChangeArrowheads="1"/>
          </p:cNvSpPr>
          <p:nvPr>
            <p:ph type="title"/>
          </p:nvPr>
        </p:nvSpPr>
        <p:spPr>
          <a:xfrm>
            <a:off x="838200" y="221199"/>
            <a:ext cx="10515600" cy="1325563"/>
          </a:xfrm>
        </p:spPr>
        <p:txBody>
          <a:bodyPr/>
          <a:lstStyle/>
          <a:p>
            <a:r>
              <a:rPr lang="en-US" dirty="0"/>
              <a:t>Developing Cultural Competence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p:txBody>
          <a:bodyPr/>
          <a:lstStyle/>
          <a:p>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p:txBody>
          <a:bodyPr/>
          <a:lstStyle/>
          <a:p>
            <a:endParaRPr lang="en-AU"/>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pic>
        <p:nvPicPr>
          <p:cNvPr id="11" name="Picture 10">
            <a:extLst>
              <a:ext uri="{FF2B5EF4-FFF2-40B4-BE49-F238E27FC236}">
                <a16:creationId xmlns="" xmlns:a16="http://schemas.microsoft.com/office/drawing/2014/main" id="{628D4262-334F-4268-9D5F-3A858A672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91" y="1096643"/>
            <a:ext cx="10344215" cy="4638972"/>
          </a:xfrm>
          <a:prstGeom prst="rect">
            <a:avLst/>
          </a:prstGeom>
        </p:spPr>
      </p:pic>
      <p:sp>
        <p:nvSpPr>
          <p:cNvPr id="18" name="Rectangle 3">
            <a:extLst>
              <a:ext uri="{FF2B5EF4-FFF2-40B4-BE49-F238E27FC236}">
                <a16:creationId xmlns="" xmlns:a16="http://schemas.microsoft.com/office/drawing/2014/main" id="{FD10ACC1-EC21-4AAB-9620-EF339CB082C4}"/>
              </a:ext>
            </a:extLst>
          </p:cNvPr>
          <p:cNvSpPr txBox="1">
            <a:spLocks noChangeArrowheads="1"/>
          </p:cNvSpPr>
          <p:nvPr/>
        </p:nvSpPr>
        <p:spPr>
          <a:xfrm>
            <a:off x="838200" y="-51455"/>
            <a:ext cx="10515600" cy="1077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Australian Cultural Norms</a:t>
            </a:r>
          </a:p>
        </p:txBody>
      </p:sp>
    </p:spTree>
    <p:extLst>
      <p:ext uri="{BB962C8B-B14F-4D97-AF65-F5344CB8AC3E}">
        <p14:creationId xmlns:p14="http://schemas.microsoft.com/office/powerpoint/2010/main" val="231667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9" name="Title 1">
            <a:extLst>
              <a:ext uri="{FF2B5EF4-FFF2-40B4-BE49-F238E27FC236}">
                <a16:creationId xmlns="" xmlns:a16="http://schemas.microsoft.com/office/drawing/2014/main" id="{659199F4-306B-4EBF-AB00-44CFE2B571AA}"/>
              </a:ext>
            </a:extLst>
          </p:cNvPr>
          <p:cNvSpPr>
            <a:spLocks noGrp="1"/>
          </p:cNvSpPr>
          <p:nvPr>
            <p:ph type="ctrTitle"/>
          </p:nvPr>
        </p:nvSpPr>
        <p:spPr>
          <a:xfrm>
            <a:off x="1524000" y="1122363"/>
            <a:ext cx="9144000" cy="2387600"/>
          </a:xfrm>
        </p:spPr>
        <p:txBody>
          <a:bodyPr/>
          <a:lstStyle/>
          <a:p>
            <a:r>
              <a:rPr lang="en-US" b="1" dirty="0"/>
              <a:t>Introduction</a:t>
            </a:r>
            <a:br>
              <a:rPr lang="en-US" b="1" dirty="0"/>
            </a:br>
            <a:endParaRPr lang="en-AU" dirty="0"/>
          </a:p>
        </p:txBody>
      </p:sp>
      <p:sp>
        <p:nvSpPr>
          <p:cNvPr id="10" name="Subtitle 2">
            <a:extLst>
              <a:ext uri="{FF2B5EF4-FFF2-40B4-BE49-F238E27FC236}">
                <a16:creationId xmlns="" xmlns:a16="http://schemas.microsoft.com/office/drawing/2014/main" id="{26B4E994-C862-4A28-8B79-5F460B161D0B}"/>
              </a:ext>
            </a:extLst>
          </p:cNvPr>
          <p:cNvSpPr>
            <a:spLocks noGrp="1"/>
          </p:cNvSpPr>
          <p:nvPr>
            <p:ph type="subTitle" idx="1"/>
          </p:nvPr>
        </p:nvSpPr>
        <p:spPr>
          <a:xfrm>
            <a:off x="1524000" y="3429000"/>
            <a:ext cx="9144000" cy="1828799"/>
          </a:xfrm>
        </p:spPr>
        <p:txBody>
          <a:bodyPr/>
          <a:lstStyle/>
          <a:p>
            <a:r>
              <a:rPr lang="en-AU" dirty="0"/>
              <a:t>Case Study – Cultural Orientations Profile Debrief</a:t>
            </a:r>
          </a:p>
          <a:p>
            <a:r>
              <a:rPr lang="en-AU" dirty="0"/>
              <a:t>Applications in Mission – International Assignment, Multicultural Parish</a:t>
            </a:r>
          </a:p>
          <a:p>
            <a:endParaRPr lang="en-AU" dirty="0"/>
          </a:p>
        </p:txBody>
      </p:sp>
    </p:spTree>
    <p:extLst>
      <p:ext uri="{BB962C8B-B14F-4D97-AF65-F5344CB8AC3E}">
        <p14:creationId xmlns:p14="http://schemas.microsoft.com/office/powerpoint/2010/main" val="207104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p:txBody>
          <a:bodyPr/>
          <a:lstStyle/>
          <a:p>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p:txBody>
          <a:bodyPr/>
          <a:lstStyle/>
          <a:p>
            <a:endParaRPr lang="en-AU"/>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18" name="Rectangle 3">
            <a:extLst>
              <a:ext uri="{FF2B5EF4-FFF2-40B4-BE49-F238E27FC236}">
                <a16:creationId xmlns="" xmlns:a16="http://schemas.microsoft.com/office/drawing/2014/main" id="{FD10ACC1-EC21-4AAB-9620-EF339CB082C4}"/>
              </a:ext>
            </a:extLst>
          </p:cNvPr>
          <p:cNvSpPr txBox="1">
            <a:spLocks noChangeArrowheads="1"/>
          </p:cNvSpPr>
          <p:nvPr/>
        </p:nvSpPr>
        <p:spPr>
          <a:xfrm>
            <a:off x="838200" y="-51455"/>
            <a:ext cx="10515600" cy="1077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Due Diligence – Comparing Countries</a:t>
            </a:r>
          </a:p>
        </p:txBody>
      </p:sp>
      <p:pic>
        <p:nvPicPr>
          <p:cNvPr id="12" name="Content Placeholder 5">
            <a:extLst>
              <a:ext uri="{FF2B5EF4-FFF2-40B4-BE49-F238E27FC236}">
                <a16:creationId xmlns="" xmlns:a16="http://schemas.microsoft.com/office/drawing/2014/main" id="{C110F067-838F-446E-8FC3-81F0F6F4FC1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0574" y="1422401"/>
            <a:ext cx="8622080" cy="4267200"/>
          </a:xfrm>
        </p:spPr>
      </p:pic>
    </p:spTree>
    <p:extLst>
      <p:ext uri="{BB962C8B-B14F-4D97-AF65-F5344CB8AC3E}">
        <p14:creationId xmlns:p14="http://schemas.microsoft.com/office/powerpoint/2010/main" val="295897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838200" y="1072177"/>
            <a:ext cx="9144000" cy="4856245"/>
          </a:xfrm>
        </p:spPr>
        <p:txBody>
          <a:bodyPr>
            <a:normAutofit fontScale="90000"/>
          </a:bodyPr>
          <a:lstStyle/>
          <a:p>
            <a:pPr algn="l"/>
            <a:r>
              <a:rPr lang="en-AU" sz="2800" dirty="0">
                <a:latin typeface="+mn-lt"/>
              </a:rPr>
              <a:t> Fixed / Fluid		– Homily length, Punctuality events</a:t>
            </a:r>
            <a:br>
              <a:rPr lang="en-AU" sz="2800" dirty="0">
                <a:latin typeface="+mn-lt"/>
              </a:rPr>
            </a:br>
            <a:r>
              <a:rPr lang="en-AU" sz="2800" dirty="0">
                <a:latin typeface="+mn-lt"/>
              </a:rPr>
              <a:t/>
            </a:r>
            <a:br>
              <a:rPr lang="en-AU" sz="2800" dirty="0">
                <a:latin typeface="+mn-lt"/>
              </a:rPr>
            </a:br>
            <a:r>
              <a:rPr lang="en-AU" sz="2800" dirty="0">
                <a:latin typeface="+mn-lt"/>
              </a:rPr>
              <a:t>Private / Public 	– Personal space, Taboo topics &amp; Q’s,  			                 Sport </a:t>
            </a:r>
            <a:br>
              <a:rPr lang="en-AU" sz="2800" dirty="0">
                <a:latin typeface="+mn-lt"/>
              </a:rPr>
            </a:br>
            <a:r>
              <a:rPr lang="en-AU" sz="2800" dirty="0">
                <a:latin typeface="+mn-lt"/>
              </a:rPr>
              <a:t/>
            </a:r>
            <a:br>
              <a:rPr lang="en-AU" sz="2800" dirty="0">
                <a:latin typeface="+mn-lt"/>
              </a:rPr>
            </a:br>
            <a:r>
              <a:rPr lang="en-AU" sz="2800" dirty="0">
                <a:latin typeface="+mn-lt"/>
              </a:rPr>
              <a:t>Direct    / Indirect 	– Eye contact, Criticism &amp; evaluation</a:t>
            </a:r>
            <a:br>
              <a:rPr lang="en-AU" sz="2800" dirty="0">
                <a:latin typeface="+mn-lt"/>
              </a:rPr>
            </a:br>
            <a:r>
              <a:rPr lang="en-AU" sz="2800" dirty="0">
                <a:latin typeface="+mn-lt"/>
              </a:rPr>
              <a:t/>
            </a:r>
            <a:br>
              <a:rPr lang="en-AU" sz="2800" dirty="0">
                <a:latin typeface="+mn-lt"/>
              </a:rPr>
            </a:br>
            <a:r>
              <a:rPr lang="en-AU" sz="2800" dirty="0">
                <a:latin typeface="+mn-lt"/>
              </a:rPr>
              <a:t>Equality / Hierarchy </a:t>
            </a:r>
            <a:br>
              <a:rPr lang="en-AU" sz="2800" dirty="0">
                <a:latin typeface="+mn-lt"/>
              </a:rPr>
            </a:br>
            <a:r>
              <a:rPr lang="en-AU" sz="2800" dirty="0">
                <a:latin typeface="+mn-lt"/>
              </a:rPr>
              <a:t>			– All equal, women &amp; professions, titles</a:t>
            </a:r>
            <a:br>
              <a:rPr lang="en-AU" sz="2800" dirty="0">
                <a:latin typeface="+mn-lt"/>
              </a:rPr>
            </a:br>
            <a:r>
              <a:rPr lang="en-AU" sz="2800" dirty="0">
                <a:latin typeface="+mn-lt"/>
              </a:rPr>
              <a:t/>
            </a:r>
            <a:br>
              <a:rPr lang="en-AU" sz="2800" dirty="0">
                <a:latin typeface="+mn-lt"/>
              </a:rPr>
            </a:br>
            <a:r>
              <a:rPr lang="en-AU" sz="2800" dirty="0">
                <a:latin typeface="+mn-lt"/>
              </a:rPr>
              <a:t>Universalistic / Particularistic </a:t>
            </a:r>
            <a:br>
              <a:rPr lang="en-AU" sz="2800" dirty="0">
                <a:latin typeface="+mn-lt"/>
              </a:rPr>
            </a:br>
            <a:r>
              <a:rPr lang="en-AU" sz="2800" dirty="0">
                <a:latin typeface="+mn-lt"/>
              </a:rPr>
              <a:t>			– Rules &amp; consequences, Secular vs 			               Canon Law</a:t>
            </a:r>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9" name="Rectangle 3">
            <a:extLst>
              <a:ext uri="{FF2B5EF4-FFF2-40B4-BE49-F238E27FC236}">
                <a16:creationId xmlns="" xmlns:a16="http://schemas.microsoft.com/office/drawing/2014/main" id="{6FBE49F9-DF0A-40A4-A846-41A472F071F5}"/>
              </a:ext>
            </a:extLst>
          </p:cNvPr>
          <p:cNvSpPr txBox="1">
            <a:spLocks noChangeArrowheads="1"/>
          </p:cNvSpPr>
          <p:nvPr/>
        </p:nvSpPr>
        <p:spPr>
          <a:xfrm>
            <a:off x="838200" y="-51455"/>
            <a:ext cx="10515600" cy="1077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Australian Culture</a:t>
            </a:r>
          </a:p>
        </p:txBody>
      </p:sp>
    </p:spTree>
    <p:extLst>
      <p:ext uri="{BB962C8B-B14F-4D97-AF65-F5344CB8AC3E}">
        <p14:creationId xmlns:p14="http://schemas.microsoft.com/office/powerpoint/2010/main" val="268713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1522834"/>
            <a:ext cx="9144000" cy="1729652"/>
          </a:xfrm>
        </p:spPr>
        <p:txBody>
          <a:bodyPr>
            <a:noAutofit/>
          </a:bodyPr>
          <a:lstStyle/>
          <a:p>
            <a:r>
              <a:rPr lang="en-AU" sz="4400" dirty="0">
                <a:latin typeface="Myriad Pro"/>
              </a:rPr>
              <a:t>Interpersonal and </a:t>
            </a:r>
            <a:br>
              <a:rPr lang="en-AU" sz="4400" dirty="0">
                <a:latin typeface="Myriad Pro"/>
              </a:rPr>
            </a:br>
            <a:r>
              <a:rPr lang="en-AU" sz="4400" dirty="0">
                <a:latin typeface="Myriad Pro"/>
              </a:rPr>
              <a:t>Cross-cultural Competency </a:t>
            </a:r>
            <a:br>
              <a:rPr lang="en-AU" sz="4400" dirty="0">
                <a:latin typeface="Myriad Pro"/>
              </a:rPr>
            </a:br>
            <a:r>
              <a:rPr lang="en-AU" sz="4400" dirty="0">
                <a:latin typeface="Myriad Pro"/>
              </a:rPr>
              <a:t>for Mission</a:t>
            </a:r>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a:xfrm>
            <a:off x="1524000" y="3429000"/>
            <a:ext cx="9144000" cy="1729648"/>
          </a:xfrm>
        </p:spPr>
        <p:txBody>
          <a:bodyPr>
            <a:normAutofit/>
          </a:bodyPr>
          <a:lstStyle/>
          <a:p>
            <a:r>
              <a:rPr lang="en-AU" sz="4000" dirty="0"/>
              <a:t>Parramatta Diocese</a:t>
            </a:r>
          </a:p>
          <a:p>
            <a:r>
              <a:rPr lang="en-AU" sz="4000" dirty="0"/>
              <a:t>Permanent Deacon Formation</a:t>
            </a:r>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2"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1353958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Objectives</a:t>
            </a:r>
          </a:p>
        </p:txBody>
      </p:sp>
      <p:sp>
        <p:nvSpPr>
          <p:cNvPr id="6148" name="Rectangle 3"/>
          <p:cNvSpPr>
            <a:spLocks noGrp="1" noChangeArrowheads="1"/>
          </p:cNvSpPr>
          <p:nvPr>
            <p:ph type="body" sz="quarter" idx="12"/>
          </p:nvPr>
        </p:nvSpPr>
        <p:spPr>
          <a:xfrm>
            <a:off x="719666" y="1690689"/>
            <a:ext cx="10752667" cy="3200908"/>
          </a:xfrm>
        </p:spPr>
        <p:txBody>
          <a:bodyPr>
            <a:noAutofit/>
          </a:bodyPr>
          <a:lstStyle/>
          <a:p>
            <a:pPr>
              <a:spcAft>
                <a:spcPts val="1000"/>
              </a:spcAft>
            </a:pPr>
            <a:r>
              <a:rPr lang="en-US" sz="1800" dirty="0"/>
              <a:t>Establish a </a:t>
            </a:r>
            <a:r>
              <a:rPr lang="en-US" sz="1800" b="1" i="1" dirty="0"/>
              <a:t>common understanding</a:t>
            </a:r>
            <a:r>
              <a:rPr lang="en-US" sz="1800" dirty="0"/>
              <a:t> and language about culture and its impact in ministry</a:t>
            </a:r>
          </a:p>
          <a:p>
            <a:pPr>
              <a:spcAft>
                <a:spcPts val="1000"/>
              </a:spcAft>
            </a:pPr>
            <a:r>
              <a:rPr lang="en-US" sz="1800" dirty="0"/>
              <a:t>Apply a </a:t>
            </a:r>
            <a:r>
              <a:rPr lang="en-US" sz="1800" b="1" i="1" dirty="0"/>
              <a:t>model of culture</a:t>
            </a:r>
            <a:r>
              <a:rPr lang="en-US" sz="1800" dirty="0"/>
              <a:t> to describe and address cultural issues that impact effectiveness and communications </a:t>
            </a:r>
          </a:p>
          <a:p>
            <a:pPr>
              <a:spcAft>
                <a:spcPts val="1000"/>
              </a:spcAft>
            </a:pPr>
            <a:r>
              <a:rPr lang="en-US" sz="1800" dirty="0"/>
              <a:t>Explore individual </a:t>
            </a:r>
            <a:r>
              <a:rPr lang="en-US" sz="1800" b="1" i="1" dirty="0"/>
              <a:t>cultural profile</a:t>
            </a:r>
            <a:r>
              <a:rPr lang="en-US" sz="1800" b="1" dirty="0"/>
              <a:t> </a:t>
            </a:r>
            <a:r>
              <a:rPr lang="en-US" sz="1800" dirty="0"/>
              <a:t>and its implications  in communication, interpersonal effectiveness, building trust &amp; leadership style …</a:t>
            </a:r>
            <a:r>
              <a:rPr lang="en-US" sz="1800" b="1" dirty="0"/>
              <a:t> </a:t>
            </a:r>
            <a:endParaRPr lang="en-US" sz="1800" dirty="0"/>
          </a:p>
          <a:p>
            <a:pPr>
              <a:spcAft>
                <a:spcPts val="1000"/>
              </a:spcAft>
            </a:pPr>
            <a:r>
              <a:rPr lang="en-US" sz="1800" dirty="0"/>
              <a:t>Develop </a:t>
            </a:r>
            <a:r>
              <a:rPr lang="en-US" sz="1800" b="1" i="1" dirty="0"/>
              <a:t>cross-cultural competency skills</a:t>
            </a:r>
            <a:r>
              <a:rPr lang="en-US" sz="1800" dirty="0"/>
              <a:t> to cross gaps and to bridge cultural differences</a:t>
            </a:r>
          </a:p>
          <a:p>
            <a:pPr>
              <a:spcAft>
                <a:spcPts val="1000"/>
              </a:spcAft>
            </a:pPr>
            <a:r>
              <a:rPr lang="en-US" sz="1800" dirty="0"/>
              <a:t>Identify </a:t>
            </a:r>
            <a:r>
              <a:rPr lang="en-US" sz="1800" b="1" i="1" dirty="0"/>
              <a:t>key actions</a:t>
            </a:r>
            <a:r>
              <a:rPr lang="en-US" sz="1800" b="1" dirty="0"/>
              <a:t> </a:t>
            </a:r>
            <a:r>
              <a:rPr lang="en-US" sz="1800" dirty="0"/>
              <a:t>for further development as individuals, units and teams </a:t>
            </a:r>
          </a:p>
          <a:p>
            <a:endParaRPr lang="en-US" dirty="0"/>
          </a:p>
          <a:p>
            <a:endParaRPr lang="en-US" dirty="0"/>
          </a:p>
        </p:txBody>
      </p:sp>
      <p:sp>
        <p:nvSpPr>
          <p:cNvPr id="8" name="Footer Placeholder 7"/>
          <p:cNvSpPr>
            <a:spLocks noGrp="1"/>
          </p:cNvSpPr>
          <p:nvPr>
            <p:ph type="ftr" sz="quarter" idx="11"/>
          </p:nvPr>
        </p:nvSpPr>
        <p:spPr/>
        <p:txBody>
          <a:bodyPr/>
          <a:lstStyle/>
          <a:p>
            <a:r>
              <a:rPr lang="en-US" dirty="0"/>
              <a:t>Cultural and Interpersonal Competency for Mission</a:t>
            </a:r>
            <a:endParaRPr lang="de-DE" dirty="0"/>
          </a:p>
        </p:txBody>
      </p:sp>
      <p:grpSp>
        <p:nvGrpSpPr>
          <p:cNvPr id="5" name="Group 13">
            <a:extLst>
              <a:ext uri="{FF2B5EF4-FFF2-40B4-BE49-F238E27FC236}">
                <a16:creationId xmlns="" xmlns:a16="http://schemas.microsoft.com/office/drawing/2014/main" id="{7C456BFB-D5CA-49ED-93CD-C4898A06145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D05D7F23-B49A-42D5-93C4-A40D7C287CFF}"/>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DFA8EC3-AAB4-4361-8AD3-312C5599C8C9}"/>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CM Logo_col.jpg">
            <a:extLst>
              <a:ext uri="{FF2B5EF4-FFF2-40B4-BE49-F238E27FC236}">
                <a16:creationId xmlns="" xmlns:a16="http://schemas.microsoft.com/office/drawing/2014/main" id="{F88FEC56-5DCE-484F-B752-9BCA24E43C01}"/>
              </a:ext>
            </a:extLst>
          </p:cNvPr>
          <p:cNvPicPr>
            <a:picLocks noChangeAspect="1"/>
          </p:cNvPicPr>
          <p:nvPr/>
        </p:nvPicPr>
        <p:blipFill>
          <a:blip r:embed="rId3" cstate="print"/>
          <a:stretch>
            <a:fillRect/>
          </a:stretch>
        </p:blipFill>
        <p:spPr>
          <a:xfrm>
            <a:off x="10447768" y="310071"/>
            <a:ext cx="1383162" cy="442107"/>
          </a:xfrm>
          <a:prstGeom prst="rect">
            <a:avLst/>
          </a:prstGeom>
        </p:spPr>
      </p:pic>
    </p:spTree>
    <p:extLst>
      <p:ext uri="{BB962C8B-B14F-4D97-AF65-F5344CB8AC3E}">
        <p14:creationId xmlns:p14="http://schemas.microsoft.com/office/powerpoint/2010/main" val="21229649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1726129"/>
            <a:ext cx="9144000" cy="588818"/>
          </a:xfrm>
        </p:spPr>
        <p:txBody>
          <a:bodyPr>
            <a:normAutofit fontScale="90000"/>
          </a:bodyPr>
          <a:lstStyle/>
          <a:p>
            <a:r>
              <a:rPr lang="en-US" dirty="0"/>
              <a:t>Agenda</a:t>
            </a:r>
            <a:r>
              <a:rPr lang="en-US" b="1" dirty="0"/>
              <a:t/>
            </a:r>
            <a:br>
              <a:rPr lang="en-US" b="1" dirty="0"/>
            </a:br>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a:xfrm>
            <a:off x="1639614" y="2342486"/>
            <a:ext cx="10191316" cy="3296314"/>
          </a:xfrm>
        </p:spPr>
        <p:txBody>
          <a:bodyPr>
            <a:normAutofit lnSpcReduction="10000"/>
          </a:bodyPr>
          <a:lstStyle/>
          <a:p>
            <a:pPr marL="457200" indent="-457200" algn="l">
              <a:buFont typeface="+mj-lt"/>
              <a:buAutoNum type="arabicPeriod"/>
            </a:pPr>
            <a:r>
              <a:rPr lang="en-US" sz="3200" dirty="0"/>
              <a:t>Introduction to culture</a:t>
            </a:r>
          </a:p>
          <a:p>
            <a:pPr marL="457200" indent="-457200" algn="l">
              <a:buFont typeface="+mj-lt"/>
              <a:buAutoNum type="arabicPeriod"/>
            </a:pPr>
            <a:r>
              <a:rPr lang="en-US" sz="3200" dirty="0"/>
              <a:t>Cultural Orientations Model – COI, Country Profiles</a:t>
            </a:r>
          </a:p>
          <a:p>
            <a:pPr marL="457200" indent="-457200" algn="l">
              <a:buFont typeface="+mj-lt"/>
              <a:buAutoNum type="arabicPeriod"/>
            </a:pPr>
            <a:r>
              <a:rPr lang="en-US" sz="3200" dirty="0"/>
              <a:t>Cultural Competency Skills </a:t>
            </a:r>
          </a:p>
          <a:p>
            <a:pPr algn="l"/>
            <a:r>
              <a:rPr lang="en-US" sz="3200" dirty="0"/>
              <a:t>     Due Diligence, Style Switching, Cultural Dialogue, </a:t>
            </a:r>
          </a:p>
          <a:p>
            <a:pPr algn="l"/>
            <a:r>
              <a:rPr lang="en-US" sz="3200" dirty="0"/>
              <a:t>     Cultural Mentoring</a:t>
            </a:r>
          </a:p>
          <a:p>
            <a:pPr algn="l"/>
            <a:r>
              <a:rPr lang="en-US" sz="3200" dirty="0"/>
              <a:t>4.  Application &amp; </a:t>
            </a:r>
            <a:r>
              <a:rPr lang="en-US" sz="3200" dirty="0" err="1"/>
              <a:t>Practise</a:t>
            </a:r>
            <a:endParaRPr lang="en-US" sz="3200" dirty="0"/>
          </a:p>
          <a:p>
            <a:endParaRPr lang="en-AU" dirty="0"/>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133127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1400537" y="1148958"/>
            <a:ext cx="8727515" cy="517796"/>
          </a:xfrm>
        </p:spPr>
        <p:txBody>
          <a:bodyPr>
            <a:normAutofit fontScale="90000"/>
          </a:bodyPr>
          <a:lstStyle/>
          <a:p>
            <a:r>
              <a:rPr lang="en-US" dirty="0"/>
              <a:t>Style Switching – Exploring Gaps with Country Profiles</a:t>
            </a:r>
            <a:br>
              <a:rPr lang="en-US" dirty="0"/>
            </a:br>
            <a:r>
              <a:rPr lang="en-US" dirty="0"/>
              <a:t>Patrick Fox               -                           India</a:t>
            </a:r>
            <a:br>
              <a:rPr lang="en-US" dirty="0"/>
            </a:br>
            <a:endParaRPr lang="en-US" dirty="0"/>
          </a:p>
        </p:txBody>
      </p:sp>
      <p:pic>
        <p:nvPicPr>
          <p:cNvPr id="6" name="Content Placeholder 5">
            <a:extLst>
              <a:ext uri="{FF2B5EF4-FFF2-40B4-BE49-F238E27FC236}">
                <a16:creationId xmlns="" xmlns:a16="http://schemas.microsoft.com/office/drawing/2014/main" id="{E8475427-1F15-4299-996D-72A0E490A7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3772" y="1905000"/>
            <a:ext cx="8141421" cy="3909494"/>
          </a:xfrm>
        </p:spPr>
      </p:pic>
      <p:pic>
        <p:nvPicPr>
          <p:cNvPr id="7" name="Picture 6" descr="CM Logo_col.jpg">
            <a:extLst>
              <a:ext uri="{FF2B5EF4-FFF2-40B4-BE49-F238E27FC236}">
                <a16:creationId xmlns="" xmlns:a16="http://schemas.microsoft.com/office/drawing/2014/main" id="{10AF9DC0-CA91-49D1-A066-CD795EE25D23}"/>
              </a:ext>
            </a:extLst>
          </p:cNvPr>
          <p:cNvPicPr>
            <a:picLocks noChangeAspect="1"/>
          </p:cNvPicPr>
          <p:nvPr/>
        </p:nvPicPr>
        <p:blipFill>
          <a:blip r:embed="rId4" cstate="print"/>
          <a:stretch>
            <a:fillRect/>
          </a:stretch>
        </p:blipFill>
        <p:spPr>
          <a:xfrm>
            <a:off x="10447768" y="310071"/>
            <a:ext cx="1383162" cy="442107"/>
          </a:xfrm>
          <a:prstGeom prst="rect">
            <a:avLst/>
          </a:prstGeom>
        </p:spPr>
      </p:pic>
      <p:grpSp>
        <p:nvGrpSpPr>
          <p:cNvPr id="8" name="Group 13">
            <a:extLst>
              <a:ext uri="{FF2B5EF4-FFF2-40B4-BE49-F238E27FC236}">
                <a16:creationId xmlns="" xmlns:a16="http://schemas.microsoft.com/office/drawing/2014/main" id="{5916BC09-A602-4A63-A6E1-EE2C3185DA90}"/>
              </a:ext>
            </a:extLst>
          </p:cNvPr>
          <p:cNvGrpSpPr/>
          <p:nvPr/>
        </p:nvGrpSpPr>
        <p:grpSpPr>
          <a:xfrm>
            <a:off x="745171" y="6310631"/>
            <a:ext cx="10909738" cy="45719"/>
            <a:chOff x="285720" y="428604"/>
            <a:chExt cx="7072362" cy="71438"/>
          </a:xfrm>
        </p:grpSpPr>
        <p:cxnSp>
          <p:nvCxnSpPr>
            <p:cNvPr id="9" name="Straight Connector 8">
              <a:extLst>
                <a:ext uri="{FF2B5EF4-FFF2-40B4-BE49-F238E27FC236}">
                  <a16:creationId xmlns="" xmlns:a16="http://schemas.microsoft.com/office/drawing/2014/main" id="{268ADC4C-2E98-4478-AEF2-58F4D087B7D1}"/>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F30F59D-5BAC-4310-BEA6-42B058A79860}"/>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Footer Placeholder 10">
            <a:extLst>
              <a:ext uri="{FF2B5EF4-FFF2-40B4-BE49-F238E27FC236}">
                <a16:creationId xmlns="" xmlns:a16="http://schemas.microsoft.com/office/drawing/2014/main" id="{7CEA1D3E-EF16-4A59-9CA3-61C53FDA3F00}"/>
              </a:ext>
            </a:extLst>
          </p:cNvPr>
          <p:cNvSpPr txBox="1">
            <a:spLocks noGrp="1"/>
          </p:cNvSpPr>
          <p:nvPr>
            <p:ph type="ftr" sz="quarter" idx="10"/>
          </p:nvPr>
        </p:nvSpPr>
        <p:spPr>
          <a:xfrm>
            <a:off x="838200" y="6356350"/>
            <a:ext cx="2743200" cy="365125"/>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42258894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834342" y="398708"/>
            <a:ext cx="9104453" cy="1157469"/>
          </a:xfrm>
        </p:spPr>
        <p:txBody>
          <a:bodyPr>
            <a:normAutofit/>
          </a:bodyPr>
          <a:lstStyle/>
          <a:p>
            <a:r>
              <a:rPr lang="en-US" sz="3600" dirty="0"/>
              <a:t>Cultural Due Diligence - Comparing Country Profiles</a:t>
            </a:r>
          </a:p>
        </p:txBody>
      </p:sp>
      <p:pic>
        <p:nvPicPr>
          <p:cNvPr id="6" name="Content Placeholder 5">
            <a:extLst>
              <a:ext uri="{FF2B5EF4-FFF2-40B4-BE49-F238E27FC236}">
                <a16:creationId xmlns="" xmlns:a16="http://schemas.microsoft.com/office/drawing/2014/main" id="{93D9A756-D28D-4DA3-9A3E-7B9946601B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4960" y="1578447"/>
            <a:ext cx="8622080" cy="4267200"/>
          </a:xfrm>
        </p:spPr>
      </p:pic>
      <p:sp>
        <p:nvSpPr>
          <p:cNvPr id="5" name="Footer Placeholder 7">
            <a:extLst>
              <a:ext uri="{FF2B5EF4-FFF2-40B4-BE49-F238E27FC236}">
                <a16:creationId xmlns="" xmlns:a16="http://schemas.microsoft.com/office/drawing/2014/main" id="{A3C854F7-6E75-4437-8FD5-F6533EBD941D}"/>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pic>
        <p:nvPicPr>
          <p:cNvPr id="7" name="Picture 6" descr="CM Logo_col.jpg">
            <a:extLst>
              <a:ext uri="{FF2B5EF4-FFF2-40B4-BE49-F238E27FC236}">
                <a16:creationId xmlns="" xmlns:a16="http://schemas.microsoft.com/office/drawing/2014/main" id="{140A7EB5-6625-44D1-9377-E7E992C194A6}"/>
              </a:ext>
            </a:extLst>
          </p:cNvPr>
          <p:cNvPicPr>
            <a:picLocks noChangeAspect="1"/>
          </p:cNvPicPr>
          <p:nvPr/>
        </p:nvPicPr>
        <p:blipFill>
          <a:blip r:embed="rId4" cstate="print"/>
          <a:stretch>
            <a:fillRect/>
          </a:stretch>
        </p:blipFill>
        <p:spPr>
          <a:xfrm>
            <a:off x="10447768" y="310071"/>
            <a:ext cx="1383162" cy="442107"/>
          </a:xfrm>
          <a:prstGeom prst="rect">
            <a:avLst/>
          </a:prstGeom>
        </p:spPr>
      </p:pic>
      <p:grpSp>
        <p:nvGrpSpPr>
          <p:cNvPr id="8" name="Group 13">
            <a:extLst>
              <a:ext uri="{FF2B5EF4-FFF2-40B4-BE49-F238E27FC236}">
                <a16:creationId xmlns="" xmlns:a16="http://schemas.microsoft.com/office/drawing/2014/main" id="{DC316B83-7A42-44C8-A7C6-90A289B9D390}"/>
              </a:ext>
            </a:extLst>
          </p:cNvPr>
          <p:cNvGrpSpPr/>
          <p:nvPr/>
        </p:nvGrpSpPr>
        <p:grpSpPr>
          <a:xfrm>
            <a:off x="756745" y="6274676"/>
            <a:ext cx="10909738" cy="45719"/>
            <a:chOff x="285720" y="428604"/>
            <a:chExt cx="7072362" cy="71438"/>
          </a:xfrm>
        </p:grpSpPr>
        <p:cxnSp>
          <p:nvCxnSpPr>
            <p:cNvPr id="9" name="Straight Connector 8">
              <a:extLst>
                <a:ext uri="{FF2B5EF4-FFF2-40B4-BE49-F238E27FC236}">
                  <a16:creationId xmlns="" xmlns:a16="http://schemas.microsoft.com/office/drawing/2014/main" id="{42D831AE-C823-44F3-92A9-6A1D1A25F898}"/>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53ED928-819E-4DDF-91D6-1EDAC3D5E698}"/>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Footer Placeholder 10">
            <a:extLst>
              <a:ext uri="{FF2B5EF4-FFF2-40B4-BE49-F238E27FC236}">
                <a16:creationId xmlns="" xmlns:a16="http://schemas.microsoft.com/office/drawing/2014/main" id="{5A745773-B81F-421E-BBF5-12825073C6F6}"/>
              </a:ext>
            </a:extLst>
          </p:cNvPr>
          <p:cNvSpPr txBox="1">
            <a:spLocks noGrp="1"/>
          </p:cNvSpPr>
          <p:nvPr>
            <p:ph type="ftr" sz="quarter" idx="10"/>
          </p:nvPr>
        </p:nvSpPr>
        <p:spPr>
          <a:xfrm>
            <a:off x="838200" y="6356350"/>
            <a:ext cx="2743200" cy="365125"/>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42169665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sz="3600" dirty="0"/>
              <a:t>Style-Switching – Instrumental Sermon</a:t>
            </a:r>
          </a:p>
        </p:txBody>
      </p:sp>
      <p:sp>
        <p:nvSpPr>
          <p:cNvPr id="6" name="Footer Placeholder 7">
            <a:extLst>
              <a:ext uri="{FF2B5EF4-FFF2-40B4-BE49-F238E27FC236}">
                <a16:creationId xmlns="" xmlns:a16="http://schemas.microsoft.com/office/drawing/2014/main" id="{0CCF6DD3-0026-4090-B93B-D4D07A68F9EF}"/>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
        <p:nvSpPr>
          <p:cNvPr id="2" name="TextBox 1">
            <a:extLst>
              <a:ext uri="{FF2B5EF4-FFF2-40B4-BE49-F238E27FC236}">
                <a16:creationId xmlns="" xmlns:a16="http://schemas.microsoft.com/office/drawing/2014/main" id="{A992C986-72C4-4F03-978E-60F49E155CE0}"/>
              </a:ext>
            </a:extLst>
          </p:cNvPr>
          <p:cNvSpPr txBox="1"/>
          <p:nvPr/>
        </p:nvSpPr>
        <p:spPr>
          <a:xfrm>
            <a:off x="2438400" y="1345759"/>
            <a:ext cx="6972358" cy="4524315"/>
          </a:xfrm>
          <a:prstGeom prst="rect">
            <a:avLst/>
          </a:prstGeom>
          <a:noFill/>
        </p:spPr>
        <p:txBody>
          <a:bodyPr wrap="none" rtlCol="0">
            <a:spAutoFit/>
          </a:bodyPr>
          <a:lstStyle/>
          <a:p>
            <a:r>
              <a:rPr lang="en-AU" dirty="0"/>
              <a:t>In the Bible the word listen appears over 1200 times. </a:t>
            </a:r>
          </a:p>
          <a:p>
            <a:r>
              <a:rPr lang="en-AU" dirty="0"/>
              <a:t>The word ‘hear’ 400 about times. And the word ‘obey’ about 270 times. </a:t>
            </a:r>
          </a:p>
          <a:p>
            <a:r>
              <a:rPr lang="en-AU" dirty="0"/>
              <a:t>We are asked to listen so much more. </a:t>
            </a:r>
          </a:p>
          <a:p>
            <a:endParaRPr lang="en-AU" dirty="0"/>
          </a:p>
          <a:p>
            <a:r>
              <a:rPr lang="en-AU" dirty="0"/>
              <a:t>Why are we asked so many more times to listen than to hear?</a:t>
            </a:r>
          </a:p>
          <a:p>
            <a:r>
              <a:rPr lang="en-AU" dirty="0"/>
              <a:t>Maybe it’s because we’re not good at listening.</a:t>
            </a:r>
          </a:p>
          <a:p>
            <a:r>
              <a:rPr lang="en-AU" dirty="0"/>
              <a:t>We need to be reminded of something so central, </a:t>
            </a:r>
          </a:p>
          <a:p>
            <a:r>
              <a:rPr lang="en-AU" dirty="0"/>
              <a:t>to hear the quiet voice of God within. </a:t>
            </a:r>
          </a:p>
          <a:p>
            <a:endParaRPr lang="en-US" dirty="0"/>
          </a:p>
          <a:p>
            <a:r>
              <a:rPr lang="en-AU" dirty="0"/>
              <a:t>And to hear the quiet voice of God within, if we don’t stop to listen,</a:t>
            </a:r>
          </a:p>
          <a:p>
            <a:r>
              <a:rPr lang="en-AU" dirty="0"/>
              <a:t>we will never hear what God is asking of us or how he is guiding us.</a:t>
            </a:r>
            <a:endParaRPr lang="en-US" dirty="0"/>
          </a:p>
          <a:p>
            <a:endParaRPr lang="en-AU" dirty="0"/>
          </a:p>
          <a:p>
            <a:r>
              <a:rPr lang="en-AU" dirty="0"/>
              <a:t>Then if we don’t hear the voice of God, </a:t>
            </a:r>
          </a:p>
          <a:p>
            <a:r>
              <a:rPr lang="en-AU" dirty="0"/>
              <a:t>how will we be able to act and obey?</a:t>
            </a:r>
            <a:endParaRPr lang="en-US" dirty="0"/>
          </a:p>
          <a:p>
            <a:endParaRPr lang="en-US" dirty="0"/>
          </a:p>
          <a:p>
            <a:endParaRPr lang="en-US" dirty="0"/>
          </a:p>
        </p:txBody>
      </p:sp>
      <p:grpSp>
        <p:nvGrpSpPr>
          <p:cNvPr id="5" name="Group 13">
            <a:extLst>
              <a:ext uri="{FF2B5EF4-FFF2-40B4-BE49-F238E27FC236}">
                <a16:creationId xmlns="" xmlns:a16="http://schemas.microsoft.com/office/drawing/2014/main" id="{E806A462-EEB0-4A5E-9288-3CC572B136BB}"/>
              </a:ext>
            </a:extLst>
          </p:cNvPr>
          <p:cNvGrpSpPr/>
          <p:nvPr/>
        </p:nvGrpSpPr>
        <p:grpSpPr>
          <a:xfrm>
            <a:off x="756745" y="6274676"/>
            <a:ext cx="10909738" cy="45719"/>
            <a:chOff x="285720" y="428604"/>
            <a:chExt cx="7072362" cy="71438"/>
          </a:xfrm>
        </p:grpSpPr>
        <p:cxnSp>
          <p:nvCxnSpPr>
            <p:cNvPr id="7" name="Straight Connector 6">
              <a:extLst>
                <a:ext uri="{FF2B5EF4-FFF2-40B4-BE49-F238E27FC236}">
                  <a16:creationId xmlns="" xmlns:a16="http://schemas.microsoft.com/office/drawing/2014/main" id="{B759969E-B102-4416-AA9B-6FE5480B9E82}"/>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DE93174-D1B2-4A31-8EBF-6EEFDCE911C8}"/>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CM Logo_col.jpg">
            <a:extLst>
              <a:ext uri="{FF2B5EF4-FFF2-40B4-BE49-F238E27FC236}">
                <a16:creationId xmlns="" xmlns:a16="http://schemas.microsoft.com/office/drawing/2014/main" id="{062001A4-CECF-47A0-B978-148238441DDE}"/>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0" name="Footer Placeholder 10">
            <a:extLst>
              <a:ext uri="{FF2B5EF4-FFF2-40B4-BE49-F238E27FC236}">
                <a16:creationId xmlns="" xmlns:a16="http://schemas.microsoft.com/office/drawing/2014/main" id="{0DF8D438-B8D8-4564-9660-CDD000659218}"/>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300684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sz="3600" dirty="0"/>
              <a:t>Style-Switching – Expressive Sermon</a:t>
            </a:r>
          </a:p>
        </p:txBody>
      </p:sp>
      <p:sp>
        <p:nvSpPr>
          <p:cNvPr id="6" name="Footer Placeholder 7">
            <a:extLst>
              <a:ext uri="{FF2B5EF4-FFF2-40B4-BE49-F238E27FC236}">
                <a16:creationId xmlns="" xmlns:a16="http://schemas.microsoft.com/office/drawing/2014/main" id="{0CCF6DD3-0026-4090-B93B-D4D07A68F9EF}"/>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
        <p:nvSpPr>
          <p:cNvPr id="2" name="TextBox 1">
            <a:extLst>
              <a:ext uri="{FF2B5EF4-FFF2-40B4-BE49-F238E27FC236}">
                <a16:creationId xmlns="" xmlns:a16="http://schemas.microsoft.com/office/drawing/2014/main" id="{A992C986-72C4-4F03-978E-60F49E155CE0}"/>
              </a:ext>
            </a:extLst>
          </p:cNvPr>
          <p:cNvSpPr txBox="1"/>
          <p:nvPr/>
        </p:nvSpPr>
        <p:spPr>
          <a:xfrm>
            <a:off x="2399919" y="1336880"/>
            <a:ext cx="6863161" cy="2862322"/>
          </a:xfrm>
          <a:prstGeom prst="rect">
            <a:avLst/>
          </a:prstGeom>
          <a:noFill/>
        </p:spPr>
        <p:txBody>
          <a:bodyPr wrap="none" rtlCol="0">
            <a:spAutoFit/>
          </a:bodyPr>
          <a:lstStyle/>
          <a:p>
            <a:r>
              <a:rPr lang="en-AU" dirty="0"/>
              <a:t>We live such frantic lives. We feel stressed and anxious. </a:t>
            </a:r>
          </a:p>
          <a:p>
            <a:r>
              <a:rPr lang="en-AU" dirty="0"/>
              <a:t>We feel we don’t have enough time to do all we are pressured to do.</a:t>
            </a:r>
          </a:p>
          <a:p>
            <a:r>
              <a:rPr lang="en-AU" dirty="0"/>
              <a:t>Perhaps in our busy times we’re not good at listening. </a:t>
            </a:r>
            <a:endParaRPr lang="en-US" dirty="0"/>
          </a:p>
          <a:p>
            <a:endParaRPr lang="en-AU" dirty="0"/>
          </a:p>
          <a:p>
            <a:r>
              <a:rPr lang="en-AU" dirty="0"/>
              <a:t>Life would be calmer and we’d feel happier </a:t>
            </a:r>
          </a:p>
          <a:p>
            <a:r>
              <a:rPr lang="en-AU" dirty="0"/>
              <a:t>if we would stop and listen to the quiet voice of God within, </a:t>
            </a:r>
          </a:p>
          <a:p>
            <a:r>
              <a:rPr lang="en-AU" dirty="0"/>
              <a:t>to hear what God is asking of us or how God is guiding us.</a:t>
            </a:r>
            <a:endParaRPr lang="en-US" dirty="0"/>
          </a:p>
          <a:p>
            <a:endParaRPr lang="en-AU" dirty="0"/>
          </a:p>
          <a:p>
            <a:r>
              <a:rPr lang="en-AU" dirty="0"/>
              <a:t>If we don’t hear the voice of God, how will we be able to act and obey?</a:t>
            </a:r>
            <a:endParaRPr lang="en-US" dirty="0"/>
          </a:p>
          <a:p>
            <a:endParaRPr lang="en-US" dirty="0"/>
          </a:p>
        </p:txBody>
      </p:sp>
      <p:grpSp>
        <p:nvGrpSpPr>
          <p:cNvPr id="5" name="Group 13">
            <a:extLst>
              <a:ext uri="{FF2B5EF4-FFF2-40B4-BE49-F238E27FC236}">
                <a16:creationId xmlns="" xmlns:a16="http://schemas.microsoft.com/office/drawing/2014/main" id="{C304E974-2DBA-4AE1-BA9C-8D855ED3ECCC}"/>
              </a:ext>
            </a:extLst>
          </p:cNvPr>
          <p:cNvGrpSpPr/>
          <p:nvPr/>
        </p:nvGrpSpPr>
        <p:grpSpPr>
          <a:xfrm>
            <a:off x="756745" y="6274676"/>
            <a:ext cx="10909738" cy="45719"/>
            <a:chOff x="285720" y="428604"/>
            <a:chExt cx="7072362" cy="71438"/>
          </a:xfrm>
        </p:grpSpPr>
        <p:cxnSp>
          <p:nvCxnSpPr>
            <p:cNvPr id="7" name="Straight Connector 6">
              <a:extLst>
                <a:ext uri="{FF2B5EF4-FFF2-40B4-BE49-F238E27FC236}">
                  <a16:creationId xmlns="" xmlns:a16="http://schemas.microsoft.com/office/drawing/2014/main" id="{B01AF1CF-2A95-48D9-BFBA-108A2C97AD9D}"/>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5C4A5FF2-5776-43D2-90A7-AB0CF556A293}"/>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CM Logo_col.jpg">
            <a:extLst>
              <a:ext uri="{FF2B5EF4-FFF2-40B4-BE49-F238E27FC236}">
                <a16:creationId xmlns="" xmlns:a16="http://schemas.microsoft.com/office/drawing/2014/main" id="{14545DFA-4F0F-4EEA-B47B-100230B55366}"/>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0" name="Footer Placeholder 10">
            <a:extLst>
              <a:ext uri="{FF2B5EF4-FFF2-40B4-BE49-F238E27FC236}">
                <a16:creationId xmlns="" xmlns:a16="http://schemas.microsoft.com/office/drawing/2014/main" id="{1FA25B03-393E-4FBE-93F7-1711F99055D9}"/>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278644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365126"/>
            <a:ext cx="10515600" cy="897144"/>
          </a:xfrm>
        </p:spPr>
        <p:txBody>
          <a:bodyPr>
            <a:normAutofit/>
          </a:bodyPr>
          <a:lstStyle/>
          <a:p>
            <a:r>
              <a:rPr lang="en-US" sz="3600" dirty="0"/>
              <a:t>Style-Switching – Instrumental + Expressive Sermon</a:t>
            </a:r>
          </a:p>
        </p:txBody>
      </p:sp>
      <p:sp>
        <p:nvSpPr>
          <p:cNvPr id="6" name="Footer Placeholder 7">
            <a:extLst>
              <a:ext uri="{FF2B5EF4-FFF2-40B4-BE49-F238E27FC236}">
                <a16:creationId xmlns="" xmlns:a16="http://schemas.microsoft.com/office/drawing/2014/main" id="{0CCF6DD3-0026-4090-B93B-D4D07A68F9EF}"/>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
        <p:nvSpPr>
          <p:cNvPr id="2" name="TextBox 1">
            <a:extLst>
              <a:ext uri="{FF2B5EF4-FFF2-40B4-BE49-F238E27FC236}">
                <a16:creationId xmlns="" xmlns:a16="http://schemas.microsoft.com/office/drawing/2014/main" id="{A992C986-72C4-4F03-978E-60F49E155CE0}"/>
              </a:ext>
            </a:extLst>
          </p:cNvPr>
          <p:cNvSpPr txBox="1"/>
          <p:nvPr/>
        </p:nvSpPr>
        <p:spPr>
          <a:xfrm>
            <a:off x="2438400" y="1023942"/>
            <a:ext cx="6898940" cy="5632311"/>
          </a:xfrm>
          <a:prstGeom prst="rect">
            <a:avLst/>
          </a:prstGeom>
          <a:noFill/>
        </p:spPr>
        <p:txBody>
          <a:bodyPr wrap="none" rtlCol="0">
            <a:spAutoFit/>
          </a:bodyPr>
          <a:lstStyle/>
          <a:p>
            <a:r>
              <a:rPr lang="en-AU" dirty="0"/>
              <a:t>We live such frantic lives. We feel stressed and anxious. </a:t>
            </a:r>
          </a:p>
          <a:p>
            <a:r>
              <a:rPr lang="en-AU" dirty="0"/>
              <a:t>We feel we don’t have enough time to do all we are pressured to do. </a:t>
            </a:r>
          </a:p>
          <a:p>
            <a:endParaRPr lang="en-US" dirty="0"/>
          </a:p>
          <a:p>
            <a:r>
              <a:rPr lang="en-AU" dirty="0"/>
              <a:t>Maybe that’s why in the Bible the word listen appears over 1200 times, </a:t>
            </a:r>
          </a:p>
          <a:p>
            <a:r>
              <a:rPr lang="en-AU" dirty="0"/>
              <a:t>and the word ‘hear’ only 400 about times. </a:t>
            </a:r>
          </a:p>
          <a:p>
            <a:r>
              <a:rPr lang="en-AU" dirty="0"/>
              <a:t>We are asked to listen so much more. </a:t>
            </a:r>
          </a:p>
          <a:p>
            <a:endParaRPr lang="en-AU" dirty="0"/>
          </a:p>
          <a:p>
            <a:r>
              <a:rPr lang="en-AU" dirty="0"/>
              <a:t>Perhaps in our busy times we’re not good at listening. </a:t>
            </a:r>
          </a:p>
          <a:p>
            <a:r>
              <a:rPr lang="en-AU" dirty="0"/>
              <a:t>We need to be reminded of something so central, </a:t>
            </a:r>
          </a:p>
          <a:p>
            <a:r>
              <a:rPr lang="en-AU" dirty="0"/>
              <a:t>to hear the quiet voice of God within. </a:t>
            </a:r>
          </a:p>
          <a:p>
            <a:endParaRPr lang="en-US" dirty="0"/>
          </a:p>
          <a:p>
            <a:r>
              <a:rPr lang="en-AU" dirty="0"/>
              <a:t>If we don’t stop to listen, we will never hear what God is asking of us </a:t>
            </a:r>
          </a:p>
          <a:p>
            <a:r>
              <a:rPr lang="en-AU" dirty="0"/>
              <a:t>or how God is guiding us.</a:t>
            </a:r>
          </a:p>
          <a:p>
            <a:endParaRPr lang="en-US" dirty="0"/>
          </a:p>
          <a:p>
            <a:r>
              <a:rPr lang="en-AU" dirty="0"/>
              <a:t>If we don’t hear the voice of God, how will we be able to act and obey?</a:t>
            </a:r>
            <a:endParaRPr lang="en-US" dirty="0"/>
          </a:p>
          <a:p>
            <a:r>
              <a:rPr lang="en-AU" dirty="0"/>
              <a:t>Life would be calmer and we’d feel happier </a:t>
            </a:r>
          </a:p>
          <a:p>
            <a:r>
              <a:rPr lang="en-AU" dirty="0"/>
              <a:t>if we would stop and listen to the quiet voice of God within, </a:t>
            </a:r>
          </a:p>
          <a:p>
            <a:r>
              <a:rPr lang="en-AU" dirty="0"/>
              <a:t>to hear what God is asking of us or how God is guiding us.</a:t>
            </a:r>
            <a:endParaRPr lang="en-US" dirty="0"/>
          </a:p>
          <a:p>
            <a:endParaRPr lang="en-US" dirty="0"/>
          </a:p>
          <a:p>
            <a:endParaRPr lang="en-US" dirty="0"/>
          </a:p>
        </p:txBody>
      </p:sp>
      <p:grpSp>
        <p:nvGrpSpPr>
          <p:cNvPr id="5" name="Group 13">
            <a:extLst>
              <a:ext uri="{FF2B5EF4-FFF2-40B4-BE49-F238E27FC236}">
                <a16:creationId xmlns="" xmlns:a16="http://schemas.microsoft.com/office/drawing/2014/main" id="{C5D5EA15-FFD8-4306-8751-B999744EE26F}"/>
              </a:ext>
            </a:extLst>
          </p:cNvPr>
          <p:cNvGrpSpPr/>
          <p:nvPr/>
        </p:nvGrpSpPr>
        <p:grpSpPr>
          <a:xfrm>
            <a:off x="756745" y="6274676"/>
            <a:ext cx="10909738" cy="45719"/>
            <a:chOff x="285720" y="428604"/>
            <a:chExt cx="7072362" cy="71438"/>
          </a:xfrm>
        </p:grpSpPr>
        <p:cxnSp>
          <p:nvCxnSpPr>
            <p:cNvPr id="7" name="Straight Connector 6">
              <a:extLst>
                <a:ext uri="{FF2B5EF4-FFF2-40B4-BE49-F238E27FC236}">
                  <a16:creationId xmlns="" xmlns:a16="http://schemas.microsoft.com/office/drawing/2014/main" id="{539C95F1-A297-4D60-BE77-C5B033BF6CD5}"/>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6AF923F3-1BF3-489F-9F3B-DBABD7587B72}"/>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CM Logo_col.jpg">
            <a:extLst>
              <a:ext uri="{FF2B5EF4-FFF2-40B4-BE49-F238E27FC236}">
                <a16:creationId xmlns="" xmlns:a16="http://schemas.microsoft.com/office/drawing/2014/main" id="{FAAB9491-CDFA-44BB-9E2B-3AEF4E1C8187}"/>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0" name="Footer Placeholder 10">
            <a:extLst>
              <a:ext uri="{FF2B5EF4-FFF2-40B4-BE49-F238E27FC236}">
                <a16:creationId xmlns="" xmlns:a16="http://schemas.microsoft.com/office/drawing/2014/main" id="{B7FFA3E9-262B-465D-A40F-A4BB69117979}"/>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155580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p:txBody>
          <a:bodyPr/>
          <a:lstStyle/>
          <a:p>
            <a:r>
              <a:rPr lang="en-US" b="1" dirty="0"/>
              <a:t>Cultural Orientations Model</a:t>
            </a:r>
            <a:br>
              <a:rPr lang="en-US" b="1" dirty="0"/>
            </a:br>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p:txBody>
          <a:bodyPr/>
          <a:lstStyle/>
          <a:p>
            <a:endParaRPr lang="en-AU" dirty="0"/>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2497897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365126"/>
            <a:ext cx="10515600" cy="897144"/>
          </a:xfrm>
        </p:spPr>
        <p:txBody>
          <a:bodyPr>
            <a:normAutofit/>
          </a:bodyPr>
          <a:lstStyle/>
          <a:p>
            <a:r>
              <a:rPr lang="en-US" sz="3600" dirty="0"/>
              <a:t>Style-Switching – Instrumental + Expressive Sermon</a:t>
            </a:r>
          </a:p>
        </p:txBody>
      </p:sp>
      <p:sp>
        <p:nvSpPr>
          <p:cNvPr id="6" name="Footer Placeholder 7">
            <a:extLst>
              <a:ext uri="{FF2B5EF4-FFF2-40B4-BE49-F238E27FC236}">
                <a16:creationId xmlns="" xmlns:a16="http://schemas.microsoft.com/office/drawing/2014/main" id="{0CCF6DD3-0026-4090-B93B-D4D07A68F9EF}"/>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
        <p:nvSpPr>
          <p:cNvPr id="2" name="TextBox 1">
            <a:extLst>
              <a:ext uri="{FF2B5EF4-FFF2-40B4-BE49-F238E27FC236}">
                <a16:creationId xmlns="" xmlns:a16="http://schemas.microsoft.com/office/drawing/2014/main" id="{A992C986-72C4-4F03-978E-60F49E155CE0}"/>
              </a:ext>
            </a:extLst>
          </p:cNvPr>
          <p:cNvSpPr txBox="1"/>
          <p:nvPr/>
        </p:nvSpPr>
        <p:spPr>
          <a:xfrm>
            <a:off x="2438400" y="1023942"/>
            <a:ext cx="6898940" cy="5632311"/>
          </a:xfrm>
          <a:prstGeom prst="rect">
            <a:avLst/>
          </a:prstGeom>
          <a:noFill/>
        </p:spPr>
        <p:txBody>
          <a:bodyPr wrap="none" rtlCol="0">
            <a:spAutoFit/>
          </a:bodyPr>
          <a:lstStyle/>
          <a:p>
            <a:r>
              <a:rPr lang="en-AU" dirty="0">
                <a:highlight>
                  <a:srgbClr val="FFFF00"/>
                </a:highlight>
              </a:rPr>
              <a:t>We live such frantic lives. We feel stressed and anxious. </a:t>
            </a:r>
          </a:p>
          <a:p>
            <a:r>
              <a:rPr lang="en-AU" dirty="0">
                <a:highlight>
                  <a:srgbClr val="FFFF00"/>
                </a:highlight>
              </a:rPr>
              <a:t>We feel we don’t have enough time to do all we are pressured to do. </a:t>
            </a:r>
          </a:p>
          <a:p>
            <a:endParaRPr lang="en-US" dirty="0"/>
          </a:p>
          <a:p>
            <a:r>
              <a:rPr lang="en-AU" dirty="0">
                <a:highlight>
                  <a:srgbClr val="00FF00"/>
                </a:highlight>
              </a:rPr>
              <a:t>Maybe that’s why in the Bible the word listen appears over 1200 times, </a:t>
            </a:r>
          </a:p>
          <a:p>
            <a:r>
              <a:rPr lang="en-AU" dirty="0">
                <a:highlight>
                  <a:srgbClr val="00FF00"/>
                </a:highlight>
              </a:rPr>
              <a:t>and the word ‘hear’ only 400 about times. </a:t>
            </a:r>
          </a:p>
          <a:p>
            <a:r>
              <a:rPr lang="en-AU" dirty="0">
                <a:highlight>
                  <a:srgbClr val="00FF00"/>
                </a:highlight>
              </a:rPr>
              <a:t>We are asked to listen so much more. </a:t>
            </a:r>
          </a:p>
          <a:p>
            <a:endParaRPr lang="en-AU" dirty="0"/>
          </a:p>
          <a:p>
            <a:r>
              <a:rPr lang="en-AU" dirty="0">
                <a:highlight>
                  <a:srgbClr val="FFFF00"/>
                </a:highlight>
              </a:rPr>
              <a:t>Perhaps in our busy times we’re not good at listening. </a:t>
            </a:r>
          </a:p>
          <a:p>
            <a:r>
              <a:rPr lang="en-AU" dirty="0">
                <a:highlight>
                  <a:srgbClr val="00FF00"/>
                </a:highlight>
              </a:rPr>
              <a:t>We need to be reminded of something so central, </a:t>
            </a:r>
          </a:p>
          <a:p>
            <a:r>
              <a:rPr lang="en-AU" dirty="0">
                <a:highlight>
                  <a:srgbClr val="00FF00"/>
                </a:highlight>
              </a:rPr>
              <a:t>to hear the quiet voice of God within. </a:t>
            </a:r>
          </a:p>
          <a:p>
            <a:endParaRPr lang="en-US" dirty="0"/>
          </a:p>
          <a:p>
            <a:r>
              <a:rPr lang="en-AU" dirty="0"/>
              <a:t>If we don’t stop to listen, we will never hear what God is asking of us </a:t>
            </a:r>
          </a:p>
          <a:p>
            <a:r>
              <a:rPr lang="en-AU" dirty="0"/>
              <a:t>or how God is guiding us.</a:t>
            </a:r>
          </a:p>
          <a:p>
            <a:endParaRPr lang="en-US" dirty="0"/>
          </a:p>
          <a:p>
            <a:r>
              <a:rPr lang="en-AU" dirty="0"/>
              <a:t>If we don’t hear the voice of God, how will we be able to act and obey?</a:t>
            </a:r>
            <a:endParaRPr lang="en-US" dirty="0"/>
          </a:p>
          <a:p>
            <a:r>
              <a:rPr lang="en-AU" dirty="0">
                <a:highlight>
                  <a:srgbClr val="FFFF00"/>
                </a:highlight>
              </a:rPr>
              <a:t>Life would be calmer and we’d feel happier </a:t>
            </a:r>
          </a:p>
          <a:p>
            <a:r>
              <a:rPr lang="en-AU" dirty="0">
                <a:highlight>
                  <a:srgbClr val="FFFF00"/>
                </a:highlight>
              </a:rPr>
              <a:t>if we would stop and listen to the quiet voice of God within, </a:t>
            </a:r>
          </a:p>
          <a:p>
            <a:r>
              <a:rPr lang="en-AU" dirty="0">
                <a:highlight>
                  <a:srgbClr val="FFFF00"/>
                </a:highlight>
              </a:rPr>
              <a:t>to hear what God is asking of us or how God is guiding us.</a:t>
            </a:r>
            <a:endParaRPr lang="en-US" dirty="0">
              <a:highlight>
                <a:srgbClr val="FFFF00"/>
              </a:highlight>
            </a:endParaRPr>
          </a:p>
          <a:p>
            <a:endParaRPr lang="en-US" dirty="0"/>
          </a:p>
          <a:p>
            <a:endParaRPr lang="en-US" dirty="0"/>
          </a:p>
        </p:txBody>
      </p:sp>
      <p:grpSp>
        <p:nvGrpSpPr>
          <p:cNvPr id="5" name="Group 13">
            <a:extLst>
              <a:ext uri="{FF2B5EF4-FFF2-40B4-BE49-F238E27FC236}">
                <a16:creationId xmlns="" xmlns:a16="http://schemas.microsoft.com/office/drawing/2014/main" id="{952B9D86-6BB0-4ABA-BB04-8F00BB0D40A8}"/>
              </a:ext>
            </a:extLst>
          </p:cNvPr>
          <p:cNvGrpSpPr/>
          <p:nvPr/>
        </p:nvGrpSpPr>
        <p:grpSpPr>
          <a:xfrm>
            <a:off x="756745" y="6274676"/>
            <a:ext cx="10909738" cy="45719"/>
            <a:chOff x="285720" y="428604"/>
            <a:chExt cx="7072362" cy="71438"/>
          </a:xfrm>
        </p:grpSpPr>
        <p:cxnSp>
          <p:nvCxnSpPr>
            <p:cNvPr id="7" name="Straight Connector 6">
              <a:extLst>
                <a:ext uri="{FF2B5EF4-FFF2-40B4-BE49-F238E27FC236}">
                  <a16:creationId xmlns="" xmlns:a16="http://schemas.microsoft.com/office/drawing/2014/main" id="{1C146E8E-C72E-4F08-958D-3E79C5E30596}"/>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107068D7-C106-4F6B-B22F-E3E9D3A8A54D}"/>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CM Logo_col.jpg">
            <a:extLst>
              <a:ext uri="{FF2B5EF4-FFF2-40B4-BE49-F238E27FC236}">
                <a16:creationId xmlns="" xmlns:a16="http://schemas.microsoft.com/office/drawing/2014/main" id="{80181DF1-ADFB-491F-BCAC-78A0CFC1564D}"/>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0" name="Footer Placeholder 10">
            <a:extLst>
              <a:ext uri="{FF2B5EF4-FFF2-40B4-BE49-F238E27FC236}">
                <a16:creationId xmlns="" xmlns:a16="http://schemas.microsoft.com/office/drawing/2014/main" id="{41008571-0CD3-45F3-BA8C-452F273A659D}"/>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362047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a:xfrm>
            <a:off x="838200" y="365126"/>
            <a:ext cx="10515600" cy="946840"/>
          </a:xfrm>
        </p:spPr>
        <p:txBody>
          <a:bodyPr>
            <a:normAutofit/>
          </a:bodyPr>
          <a:lstStyle/>
          <a:p>
            <a:r>
              <a:rPr lang="en-US" sz="3600" dirty="0"/>
              <a:t>Challenges - Diocese of Parramatta</a:t>
            </a:r>
            <a:endParaRPr lang="en-GB" sz="3600" dirty="0"/>
          </a:p>
        </p:txBody>
      </p:sp>
      <p:sp>
        <p:nvSpPr>
          <p:cNvPr id="1652739" name="Rectangle 3"/>
          <p:cNvSpPr>
            <a:spLocks noGrp="1" noChangeArrowheads="1"/>
          </p:cNvSpPr>
          <p:nvPr>
            <p:ph idx="1"/>
          </p:nvPr>
        </p:nvSpPr>
        <p:spPr>
          <a:xfrm>
            <a:off x="983974" y="1143000"/>
            <a:ext cx="9463794" cy="4953000"/>
          </a:xfrm>
        </p:spPr>
        <p:txBody>
          <a:bodyPr>
            <a:normAutofit fontScale="92500" lnSpcReduction="10000"/>
          </a:bodyPr>
          <a:lstStyle/>
          <a:p>
            <a:pPr marL="0" lvl="0" indent="0">
              <a:buNone/>
            </a:pPr>
            <a:r>
              <a:rPr lang="en-US" dirty="0"/>
              <a:t>1. Dress styles, codes of dress in churches. Australians tend to dress more informally</a:t>
            </a:r>
          </a:p>
          <a:p>
            <a:pPr marL="0" lvl="0" indent="0">
              <a:buNone/>
            </a:pPr>
            <a:r>
              <a:rPr lang="en-US" dirty="0"/>
              <a:t>2. Gender and equality, </a:t>
            </a:r>
            <a:endParaRPr lang="en-AU" dirty="0"/>
          </a:p>
          <a:p>
            <a:pPr lvl="1"/>
            <a:r>
              <a:rPr lang="en-US" dirty="0"/>
              <a:t>the presence of women in leadership, </a:t>
            </a:r>
            <a:endParaRPr lang="en-AU" dirty="0"/>
          </a:p>
          <a:p>
            <a:pPr lvl="1"/>
            <a:r>
              <a:rPr lang="en-US" dirty="0"/>
              <a:t>gender issues arising from originating country – how women are viewed there and how they are viewed differently in Australia</a:t>
            </a:r>
          </a:p>
          <a:p>
            <a:pPr marL="0" lvl="0" indent="0">
              <a:buNone/>
            </a:pPr>
            <a:r>
              <a:rPr lang="en-US" dirty="0"/>
              <a:t>3. Ethnic chaplaincies, 5 different chaplaincies operating within 1 parish</a:t>
            </a:r>
          </a:p>
          <a:p>
            <a:pPr marL="0" lvl="0" indent="0">
              <a:buNone/>
            </a:pPr>
            <a:r>
              <a:rPr lang="en-US" dirty="0"/>
              <a:t>4. Different rites within one parish, plus the Latin Mass</a:t>
            </a:r>
          </a:p>
          <a:p>
            <a:pPr marL="0" lvl="0" indent="0">
              <a:buNone/>
            </a:pPr>
            <a:r>
              <a:rPr lang="en-US" dirty="0"/>
              <a:t>5. Racism within the parish, exclusion or lack of welcome based on ethnicity and/or skin </a:t>
            </a:r>
            <a:r>
              <a:rPr lang="en-US" dirty="0" err="1"/>
              <a:t>colour</a:t>
            </a:r>
            <a:endParaRPr lang="en-US" dirty="0"/>
          </a:p>
          <a:p>
            <a:pPr marL="0" indent="0">
              <a:buNone/>
            </a:pPr>
            <a:r>
              <a:rPr lang="en-US" dirty="0"/>
              <a:t>6. Tokenism, allowing or inviting the presence of a group for a ‘narrow/limited’ reason</a:t>
            </a:r>
            <a:endParaRPr lang="en-AU" dirty="0"/>
          </a:p>
          <a:p>
            <a:pPr lvl="0"/>
            <a:endParaRPr lang="en-AU" dirty="0"/>
          </a:p>
        </p:txBody>
      </p:sp>
      <p:sp>
        <p:nvSpPr>
          <p:cNvPr id="6" name="Slide Number Placeholder 5"/>
          <p:cNvSpPr txBox="1">
            <a:spLocks/>
          </p:cNvSpPr>
          <p:nvPr/>
        </p:nvSpPr>
        <p:spPr>
          <a:xfrm>
            <a:off x="5867400" y="6400800"/>
            <a:ext cx="609600" cy="304800"/>
          </a:xfrm>
          <a:prstGeom prst="rect">
            <a:avLst/>
          </a:prstGeom>
        </p:spPr>
        <p:txBody>
          <a:bodyPr/>
          <a:lstStyle/>
          <a:p>
            <a:pPr algn="ctr" fontAlgn="base">
              <a:spcBef>
                <a:spcPct val="0"/>
              </a:spcBef>
              <a:spcAft>
                <a:spcPct val="0"/>
              </a:spcAft>
              <a:defRPr/>
            </a:pPr>
            <a:fld id="{317E66B6-2E84-4854-BA28-0B051FB818C3}" type="slidenum">
              <a:rPr lang="en-US" sz="800">
                <a:latin typeface="Arial" charset="0"/>
              </a:rPr>
              <a:pPr algn="ctr" fontAlgn="base">
                <a:spcBef>
                  <a:spcPct val="0"/>
                </a:spcBef>
                <a:spcAft>
                  <a:spcPct val="0"/>
                </a:spcAft>
                <a:defRPr/>
              </a:pPr>
              <a:t>31</a:t>
            </a:fld>
            <a:endParaRPr lang="en-US" sz="800" dirty="0">
              <a:latin typeface="Arial" charset="0"/>
            </a:endParaRPr>
          </a:p>
        </p:txBody>
      </p:sp>
      <p:sp>
        <p:nvSpPr>
          <p:cNvPr id="5" name="Footer Placeholder 7">
            <a:extLst>
              <a:ext uri="{FF2B5EF4-FFF2-40B4-BE49-F238E27FC236}">
                <a16:creationId xmlns="" xmlns:a16="http://schemas.microsoft.com/office/drawing/2014/main" id="{D61CC55A-9135-49D7-A6C4-1DDF1A52C190}"/>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7" name="Group 13">
            <a:extLst>
              <a:ext uri="{FF2B5EF4-FFF2-40B4-BE49-F238E27FC236}">
                <a16:creationId xmlns="" xmlns:a16="http://schemas.microsoft.com/office/drawing/2014/main" id="{3A85974D-1154-491A-86D4-D519A7698DDC}"/>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B4B730C2-744E-4D3B-BC60-744603E56AFF}"/>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43D0E9A-98FF-4403-98B1-30F71EF133E5}"/>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descr="CM Logo_col.jpg">
            <a:extLst>
              <a:ext uri="{FF2B5EF4-FFF2-40B4-BE49-F238E27FC236}">
                <a16:creationId xmlns="" xmlns:a16="http://schemas.microsoft.com/office/drawing/2014/main" id="{CBAC7D5C-E6D3-4471-A8EE-88C82464C332}"/>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1" name="Footer Placeholder 10">
            <a:extLst>
              <a:ext uri="{FF2B5EF4-FFF2-40B4-BE49-F238E27FC236}">
                <a16:creationId xmlns="" xmlns:a16="http://schemas.microsoft.com/office/drawing/2014/main" id="{990572FE-080C-425D-9728-DEB3191862D6}"/>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39669428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a:xfrm>
            <a:off x="838200" y="436916"/>
            <a:ext cx="10515600" cy="810339"/>
          </a:xfrm>
        </p:spPr>
        <p:txBody>
          <a:bodyPr>
            <a:normAutofit/>
          </a:bodyPr>
          <a:lstStyle/>
          <a:p>
            <a:r>
              <a:rPr lang="en-US" sz="3600" dirty="0"/>
              <a:t>Challenges – Diocese of Parramatta</a:t>
            </a:r>
            <a:endParaRPr lang="en-GB" sz="3600" dirty="0"/>
          </a:p>
        </p:txBody>
      </p:sp>
      <p:sp>
        <p:nvSpPr>
          <p:cNvPr id="1652739" name="Rectangle 3"/>
          <p:cNvSpPr>
            <a:spLocks noGrp="1" noChangeArrowheads="1"/>
          </p:cNvSpPr>
          <p:nvPr>
            <p:ph idx="1"/>
          </p:nvPr>
        </p:nvSpPr>
        <p:spPr>
          <a:xfrm>
            <a:off x="838200" y="1241272"/>
            <a:ext cx="9609568" cy="4953000"/>
          </a:xfrm>
        </p:spPr>
        <p:txBody>
          <a:bodyPr>
            <a:normAutofit fontScale="25000" lnSpcReduction="20000"/>
          </a:bodyPr>
          <a:lstStyle/>
          <a:p>
            <a:pPr marL="0" lvl="0" indent="0">
              <a:buNone/>
            </a:pPr>
            <a:r>
              <a:rPr lang="en-US" sz="10400" dirty="0"/>
              <a:t>7. Cultural expectations around liturgy/Mass, </a:t>
            </a:r>
            <a:endParaRPr lang="en-AU" sz="10400" dirty="0"/>
          </a:p>
          <a:p>
            <a:pPr lvl="1"/>
            <a:r>
              <a:rPr lang="en-US" sz="10400" dirty="0"/>
              <a:t>in length of time, manner in which celebrated, to what degree a social event</a:t>
            </a:r>
          </a:p>
          <a:p>
            <a:pPr marL="0" lvl="0" indent="0">
              <a:buNone/>
            </a:pPr>
            <a:r>
              <a:rPr lang="en-US" sz="10400" dirty="0"/>
              <a:t>8. Roman Liturgy, local variations across the diocese, forms or prayer and rosary, </a:t>
            </a:r>
            <a:endParaRPr lang="en-AU" sz="10400" dirty="0"/>
          </a:p>
          <a:p>
            <a:pPr marL="0" lvl="0" indent="0">
              <a:buNone/>
            </a:pPr>
            <a:r>
              <a:rPr lang="en-US" sz="10400" dirty="0"/>
              <a:t>9. Language barriers, </a:t>
            </a:r>
            <a:endParaRPr lang="en-AU" sz="10400" dirty="0"/>
          </a:p>
          <a:p>
            <a:pPr lvl="1"/>
            <a:r>
              <a:rPr lang="en-US" sz="10400" dirty="0"/>
              <a:t>level of competency in English, being made to feel one doesn’t belong,</a:t>
            </a:r>
            <a:endParaRPr lang="en-AU" sz="10400" dirty="0"/>
          </a:p>
          <a:p>
            <a:pPr lvl="1"/>
            <a:r>
              <a:rPr lang="en-US" sz="10400" dirty="0"/>
              <a:t>developing trust</a:t>
            </a:r>
          </a:p>
          <a:p>
            <a:pPr marL="0" lvl="0" indent="0">
              <a:buNone/>
            </a:pPr>
            <a:r>
              <a:rPr lang="en-US" sz="10400" dirty="0"/>
              <a:t>10. Relevance of religion to the young, across all generations, how to be more welcoming</a:t>
            </a:r>
          </a:p>
          <a:p>
            <a:pPr marL="0" lvl="0" indent="0">
              <a:buNone/>
            </a:pPr>
            <a:r>
              <a:rPr lang="en-US" sz="10400" dirty="0"/>
              <a:t>11. Royal Commission, how a culture of institutional sexual abuse came about and was allowed to persist</a:t>
            </a:r>
            <a:endParaRPr lang="en-AU" sz="10400" dirty="0"/>
          </a:p>
          <a:p>
            <a:pPr marL="0" lvl="0" indent="0">
              <a:buNone/>
            </a:pPr>
            <a:r>
              <a:rPr lang="en-US" sz="10400" dirty="0"/>
              <a:t>12. Engagement with people, community, parents, individuals, groups</a:t>
            </a:r>
            <a:endParaRPr lang="en-AU" sz="10400" dirty="0"/>
          </a:p>
          <a:p>
            <a:pPr lvl="0"/>
            <a:endParaRPr lang="en-AU" dirty="0"/>
          </a:p>
        </p:txBody>
      </p:sp>
      <p:sp>
        <p:nvSpPr>
          <p:cNvPr id="6" name="Slide Number Placeholder 5"/>
          <p:cNvSpPr txBox="1">
            <a:spLocks/>
          </p:cNvSpPr>
          <p:nvPr/>
        </p:nvSpPr>
        <p:spPr>
          <a:xfrm>
            <a:off x="5867400" y="6400800"/>
            <a:ext cx="609600" cy="304800"/>
          </a:xfrm>
          <a:prstGeom prst="rect">
            <a:avLst/>
          </a:prstGeom>
        </p:spPr>
        <p:txBody>
          <a:bodyPr/>
          <a:lstStyle/>
          <a:p>
            <a:pPr algn="ctr" fontAlgn="base">
              <a:spcBef>
                <a:spcPct val="0"/>
              </a:spcBef>
              <a:spcAft>
                <a:spcPct val="0"/>
              </a:spcAft>
              <a:defRPr/>
            </a:pPr>
            <a:fld id="{317E66B6-2E84-4854-BA28-0B051FB818C3}" type="slidenum">
              <a:rPr lang="en-US" sz="800">
                <a:latin typeface="Arial" charset="0"/>
              </a:rPr>
              <a:pPr algn="ctr" fontAlgn="base">
                <a:spcBef>
                  <a:spcPct val="0"/>
                </a:spcBef>
                <a:spcAft>
                  <a:spcPct val="0"/>
                </a:spcAft>
                <a:defRPr/>
              </a:pPr>
              <a:t>32</a:t>
            </a:fld>
            <a:endParaRPr lang="en-US" sz="800" dirty="0">
              <a:latin typeface="Arial" charset="0"/>
            </a:endParaRPr>
          </a:p>
        </p:txBody>
      </p:sp>
      <p:sp>
        <p:nvSpPr>
          <p:cNvPr id="5" name="Footer Placeholder 7">
            <a:extLst>
              <a:ext uri="{FF2B5EF4-FFF2-40B4-BE49-F238E27FC236}">
                <a16:creationId xmlns="" xmlns:a16="http://schemas.microsoft.com/office/drawing/2014/main" id="{D61CC55A-9135-49D7-A6C4-1DDF1A52C190}"/>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7" name="Group 13">
            <a:extLst>
              <a:ext uri="{FF2B5EF4-FFF2-40B4-BE49-F238E27FC236}">
                <a16:creationId xmlns="" xmlns:a16="http://schemas.microsoft.com/office/drawing/2014/main" id="{CE30AEF1-8988-401B-87E0-911D486FFCF8}"/>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705E1A95-D544-49D1-9FAE-6826E4D18482}"/>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C046B776-E2E0-4CEE-BE18-748F3E55D71E}"/>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descr="CM Logo_col.jpg">
            <a:extLst>
              <a:ext uri="{FF2B5EF4-FFF2-40B4-BE49-F238E27FC236}">
                <a16:creationId xmlns="" xmlns:a16="http://schemas.microsoft.com/office/drawing/2014/main" id="{99DE8C25-26DE-4AF3-8DE1-647E22C66DAC}"/>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1" name="Footer Placeholder 10">
            <a:extLst>
              <a:ext uri="{FF2B5EF4-FFF2-40B4-BE49-F238E27FC236}">
                <a16:creationId xmlns="" xmlns:a16="http://schemas.microsoft.com/office/drawing/2014/main" id="{AD913EAA-352D-4735-984D-8ECC872AF438}"/>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23516464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normAutofit/>
          </a:bodyPr>
          <a:lstStyle/>
          <a:p>
            <a:r>
              <a:rPr lang="en-US" sz="3600" dirty="0"/>
              <a:t>Style-Switching: Issues &amp; Preferences at play</a:t>
            </a:r>
          </a:p>
        </p:txBody>
      </p:sp>
      <p:sp>
        <p:nvSpPr>
          <p:cNvPr id="138242" name="Rectangle 3"/>
          <p:cNvSpPr>
            <a:spLocks noGrp="1" noChangeArrowheads="1"/>
          </p:cNvSpPr>
          <p:nvPr>
            <p:ph idx="1"/>
          </p:nvPr>
        </p:nvSpPr>
        <p:spPr>
          <a:xfrm>
            <a:off x="756745" y="1745742"/>
            <a:ext cx="10005391" cy="4356285"/>
          </a:xfrm>
        </p:spPr>
        <p:txBody>
          <a:bodyPr>
            <a:normAutofit/>
          </a:bodyPr>
          <a:lstStyle/>
          <a:p>
            <a:pPr marL="0" indent="0">
              <a:spcAft>
                <a:spcPts val="1500"/>
              </a:spcAft>
              <a:buNone/>
            </a:pPr>
            <a:r>
              <a:rPr lang="en-US" sz="2400" b="1" dirty="0">
                <a:solidFill>
                  <a:schemeClr val="accent1"/>
                </a:solidFill>
              </a:rPr>
              <a:t>Issue</a:t>
            </a:r>
            <a:r>
              <a:rPr lang="en-US" sz="2400" b="1" dirty="0"/>
              <a:t>:</a:t>
            </a:r>
            <a:r>
              <a:rPr lang="en-US" sz="2400" dirty="0"/>
              <a:t>  Dress styles in church. Australians’ informality</a:t>
            </a:r>
          </a:p>
          <a:p>
            <a:pPr marL="0" indent="0">
              <a:spcAft>
                <a:spcPts val="1500"/>
              </a:spcAft>
              <a:buNone/>
            </a:pPr>
            <a:r>
              <a:rPr lang="en-US" sz="2400" b="1" dirty="0">
                <a:solidFill>
                  <a:schemeClr val="accent1"/>
                </a:solidFill>
              </a:rPr>
              <a:t>Preferences: </a:t>
            </a:r>
          </a:p>
          <a:p>
            <a:pPr marL="0" indent="0">
              <a:spcAft>
                <a:spcPts val="1500"/>
              </a:spcAft>
              <a:buNone/>
            </a:pPr>
            <a:r>
              <a:rPr lang="en-US" sz="2400" b="1" dirty="0">
                <a:solidFill>
                  <a:schemeClr val="accent1"/>
                </a:solidFill>
              </a:rPr>
              <a:t>Issue</a:t>
            </a:r>
            <a:r>
              <a:rPr lang="en-US" sz="2400" b="1" dirty="0"/>
              <a:t>:</a:t>
            </a:r>
            <a:r>
              <a:rPr lang="en-US" sz="2400" dirty="0"/>
              <a:t> Cultural expectations around Mass/liturgies; time, manner, as a social event. Roman liturgy variations, cultural expectations of liturgy</a:t>
            </a:r>
          </a:p>
          <a:p>
            <a:pPr marL="0" indent="0">
              <a:spcAft>
                <a:spcPts val="1500"/>
              </a:spcAft>
              <a:buNone/>
            </a:pPr>
            <a:r>
              <a:rPr lang="en-US" sz="2400" b="1" dirty="0">
                <a:solidFill>
                  <a:schemeClr val="accent1"/>
                </a:solidFill>
              </a:rPr>
              <a:t>Preferences: </a:t>
            </a:r>
            <a:r>
              <a:rPr lang="en-US" sz="2400" dirty="0"/>
              <a:t>		 		</a:t>
            </a:r>
          </a:p>
        </p:txBody>
      </p:sp>
      <p:sp>
        <p:nvSpPr>
          <p:cNvPr id="138243" name="Footer Placeholder 3"/>
          <p:cNvSpPr>
            <a:spLocks noGrp="1"/>
          </p:cNvSpPr>
          <p:nvPr>
            <p:ph type="ftr" sz="quarter" idx="10"/>
          </p:nvPr>
        </p:nvSpPr>
        <p:spPr>
          <a:noFill/>
          <a:ln>
            <a:miter lim="800000"/>
            <a:headEnd/>
            <a:tailEnd/>
          </a:ln>
        </p:spPr>
        <p:txBody>
          <a:bodyPr numCol="1" compatLnSpc="1">
            <a:prstTxWarp prst="textNoShape">
              <a:avLst/>
            </a:prstTxWarp>
          </a:bodyPr>
          <a:lstStyle/>
          <a:p>
            <a:r>
              <a:rPr lang="en-US" dirty="0">
                <a:latin typeface="Arial" pitchFamily="127" charset="0"/>
                <a:ea typeface="ＭＳ Ｐゴシック" pitchFamily="127" charset="-128"/>
                <a:cs typeface="ＭＳ Ｐゴシック" pitchFamily="127" charset="-128"/>
              </a:rPr>
              <a:t>.</a:t>
            </a:r>
          </a:p>
        </p:txBody>
      </p:sp>
      <p:sp>
        <p:nvSpPr>
          <p:cNvPr id="5" name="Footer Placeholder 7">
            <a:extLst>
              <a:ext uri="{FF2B5EF4-FFF2-40B4-BE49-F238E27FC236}">
                <a16:creationId xmlns="" xmlns:a16="http://schemas.microsoft.com/office/drawing/2014/main" id="{61E91483-85F9-4DC0-87E4-BC6496B78651}"/>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
        <p:nvSpPr>
          <p:cNvPr id="2" name="TextBox 1">
            <a:extLst>
              <a:ext uri="{FF2B5EF4-FFF2-40B4-BE49-F238E27FC236}">
                <a16:creationId xmlns="" xmlns:a16="http://schemas.microsoft.com/office/drawing/2014/main" id="{99195A13-5F8D-46DD-B2B1-935C6D891173}"/>
              </a:ext>
            </a:extLst>
          </p:cNvPr>
          <p:cNvSpPr txBox="1"/>
          <p:nvPr/>
        </p:nvSpPr>
        <p:spPr>
          <a:xfrm>
            <a:off x="4622055" y="2382783"/>
            <a:ext cx="3657600" cy="461665"/>
          </a:xfrm>
          <a:prstGeom prst="rect">
            <a:avLst/>
          </a:prstGeom>
          <a:noFill/>
        </p:spPr>
        <p:txBody>
          <a:bodyPr wrap="square" rtlCol="0">
            <a:spAutoFit/>
          </a:bodyPr>
          <a:lstStyle/>
          <a:p>
            <a:pPr>
              <a:spcAft>
                <a:spcPts val="1500"/>
              </a:spcAft>
            </a:pPr>
            <a:r>
              <a:rPr lang="en-US" sz="2400" dirty="0"/>
              <a:t>Formal / Informal</a:t>
            </a:r>
          </a:p>
        </p:txBody>
      </p:sp>
      <p:sp>
        <p:nvSpPr>
          <p:cNvPr id="4" name="TextBox 3">
            <a:extLst>
              <a:ext uri="{FF2B5EF4-FFF2-40B4-BE49-F238E27FC236}">
                <a16:creationId xmlns="" xmlns:a16="http://schemas.microsoft.com/office/drawing/2014/main" id="{78E13531-A011-4140-A7E1-D9E809D93419}"/>
              </a:ext>
            </a:extLst>
          </p:cNvPr>
          <p:cNvSpPr txBox="1"/>
          <p:nvPr/>
        </p:nvSpPr>
        <p:spPr>
          <a:xfrm>
            <a:off x="4682550" y="3943155"/>
            <a:ext cx="1768305" cy="461665"/>
          </a:xfrm>
          <a:prstGeom prst="rect">
            <a:avLst/>
          </a:prstGeom>
          <a:noFill/>
        </p:spPr>
        <p:txBody>
          <a:bodyPr wrap="none" rtlCol="0">
            <a:spAutoFit/>
          </a:bodyPr>
          <a:lstStyle/>
          <a:p>
            <a:pPr>
              <a:spcAft>
                <a:spcPts val="1500"/>
              </a:spcAft>
            </a:pPr>
            <a:r>
              <a:rPr lang="en-US" sz="2400" dirty="0"/>
              <a:t>Fixed / Fluid </a:t>
            </a:r>
          </a:p>
        </p:txBody>
      </p:sp>
      <p:sp>
        <p:nvSpPr>
          <p:cNvPr id="6" name="TextBox 5">
            <a:extLst>
              <a:ext uri="{FF2B5EF4-FFF2-40B4-BE49-F238E27FC236}">
                <a16:creationId xmlns="" xmlns:a16="http://schemas.microsoft.com/office/drawing/2014/main" id="{8A6651B0-5BF2-40E0-AF41-14629F9F23E3}"/>
              </a:ext>
            </a:extLst>
          </p:cNvPr>
          <p:cNvSpPr txBox="1"/>
          <p:nvPr/>
        </p:nvSpPr>
        <p:spPr>
          <a:xfrm>
            <a:off x="4683061" y="4382573"/>
            <a:ext cx="2368277" cy="461665"/>
          </a:xfrm>
          <a:prstGeom prst="rect">
            <a:avLst/>
          </a:prstGeom>
          <a:noFill/>
        </p:spPr>
        <p:txBody>
          <a:bodyPr wrap="none" rtlCol="0">
            <a:spAutoFit/>
          </a:bodyPr>
          <a:lstStyle/>
          <a:p>
            <a:pPr>
              <a:spcAft>
                <a:spcPts val="1500"/>
              </a:spcAft>
            </a:pPr>
            <a:r>
              <a:rPr lang="en-US" sz="2400" dirty="0"/>
              <a:t>Formal / Informal</a:t>
            </a:r>
          </a:p>
        </p:txBody>
      </p:sp>
      <p:sp>
        <p:nvSpPr>
          <p:cNvPr id="7" name="TextBox 6">
            <a:extLst>
              <a:ext uri="{FF2B5EF4-FFF2-40B4-BE49-F238E27FC236}">
                <a16:creationId xmlns="" xmlns:a16="http://schemas.microsoft.com/office/drawing/2014/main" id="{930E45BA-37A4-4C6F-A040-51CD74EE1C03}"/>
              </a:ext>
            </a:extLst>
          </p:cNvPr>
          <p:cNvSpPr txBox="1"/>
          <p:nvPr/>
        </p:nvSpPr>
        <p:spPr>
          <a:xfrm>
            <a:off x="4709053" y="4868281"/>
            <a:ext cx="1866217" cy="461665"/>
          </a:xfrm>
          <a:prstGeom prst="rect">
            <a:avLst/>
          </a:prstGeom>
          <a:noFill/>
        </p:spPr>
        <p:txBody>
          <a:bodyPr wrap="none" rtlCol="0">
            <a:spAutoFit/>
          </a:bodyPr>
          <a:lstStyle/>
          <a:p>
            <a:r>
              <a:rPr lang="en-US" sz="2400" dirty="0"/>
              <a:t>Doing / Being</a:t>
            </a:r>
            <a:endParaRPr lang="en-AU" sz="2400" dirty="0"/>
          </a:p>
        </p:txBody>
      </p:sp>
      <p:sp>
        <p:nvSpPr>
          <p:cNvPr id="3" name="TextBox 2">
            <a:extLst>
              <a:ext uri="{FF2B5EF4-FFF2-40B4-BE49-F238E27FC236}">
                <a16:creationId xmlns="" xmlns:a16="http://schemas.microsoft.com/office/drawing/2014/main" id="{71EB1A74-4B3A-48BE-BF6C-B176F4E7BE29}"/>
              </a:ext>
            </a:extLst>
          </p:cNvPr>
          <p:cNvSpPr txBox="1"/>
          <p:nvPr/>
        </p:nvSpPr>
        <p:spPr>
          <a:xfrm>
            <a:off x="4646808" y="5350162"/>
            <a:ext cx="3779240" cy="461665"/>
          </a:xfrm>
          <a:prstGeom prst="rect">
            <a:avLst/>
          </a:prstGeom>
          <a:noFill/>
        </p:spPr>
        <p:txBody>
          <a:bodyPr wrap="none" rtlCol="0">
            <a:spAutoFit/>
          </a:bodyPr>
          <a:lstStyle/>
          <a:p>
            <a:r>
              <a:rPr lang="en-AU" sz="2400" dirty="0"/>
              <a:t>Universalistic / Particularistic</a:t>
            </a:r>
          </a:p>
        </p:txBody>
      </p:sp>
      <p:grpSp>
        <p:nvGrpSpPr>
          <p:cNvPr id="11" name="Group 13">
            <a:extLst>
              <a:ext uri="{FF2B5EF4-FFF2-40B4-BE49-F238E27FC236}">
                <a16:creationId xmlns="" xmlns:a16="http://schemas.microsoft.com/office/drawing/2014/main" id="{D2281F6C-2975-41AC-A801-99B966764C60}"/>
              </a:ext>
            </a:extLst>
          </p:cNvPr>
          <p:cNvGrpSpPr/>
          <p:nvPr/>
        </p:nvGrpSpPr>
        <p:grpSpPr>
          <a:xfrm>
            <a:off x="756745" y="6274676"/>
            <a:ext cx="10909738" cy="45719"/>
            <a:chOff x="285720" y="428604"/>
            <a:chExt cx="7072362" cy="71438"/>
          </a:xfrm>
        </p:grpSpPr>
        <p:cxnSp>
          <p:nvCxnSpPr>
            <p:cNvPr id="12" name="Straight Connector 11">
              <a:extLst>
                <a:ext uri="{FF2B5EF4-FFF2-40B4-BE49-F238E27FC236}">
                  <a16:creationId xmlns="" xmlns:a16="http://schemas.microsoft.com/office/drawing/2014/main" id="{90D85EE6-A751-4F92-9047-765A1384E97C}"/>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C9C9006-A50F-43DB-8910-86AE44F39254}"/>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13" descr="CM Logo_col.jpg">
            <a:extLst>
              <a:ext uri="{FF2B5EF4-FFF2-40B4-BE49-F238E27FC236}">
                <a16:creationId xmlns="" xmlns:a16="http://schemas.microsoft.com/office/drawing/2014/main" id="{97380ACB-9C6F-405D-B05F-96C6ED992FDD}"/>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5" name="Footer Placeholder 10">
            <a:extLst>
              <a:ext uri="{FF2B5EF4-FFF2-40B4-BE49-F238E27FC236}">
                <a16:creationId xmlns="" xmlns:a16="http://schemas.microsoft.com/office/drawing/2014/main" id="{B4ED2577-8A71-4111-ACD8-075F785BD5B4}"/>
              </a:ext>
            </a:extLst>
          </p:cNvPr>
          <p:cNvSpPr txBox="1">
            <a:spLocks/>
          </p:cNvSpPr>
          <p:nvPr/>
        </p:nvSpPr>
        <p:spPr>
          <a:xfrm>
            <a:off x="838200" y="6425924"/>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29792389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a:xfrm>
            <a:off x="838200" y="1760030"/>
            <a:ext cx="10602686" cy="4514646"/>
          </a:xfrm>
        </p:spPr>
        <p:txBody>
          <a:bodyPr>
            <a:normAutofit fontScale="25000" lnSpcReduction="20000"/>
          </a:bodyPr>
          <a:lstStyle/>
          <a:p>
            <a:pPr marL="0" indent="0">
              <a:spcAft>
                <a:spcPts val="1500"/>
              </a:spcAft>
              <a:buNone/>
            </a:pPr>
            <a:r>
              <a:rPr lang="en-US" sz="9600" b="1" dirty="0">
                <a:solidFill>
                  <a:schemeClr val="accent1"/>
                </a:solidFill>
              </a:rPr>
              <a:t>Issue</a:t>
            </a:r>
            <a:r>
              <a:rPr lang="en-US" sz="9600" b="1" dirty="0"/>
              <a:t>:</a:t>
            </a:r>
            <a:r>
              <a:rPr lang="en-US" sz="9600" dirty="0"/>
              <a:t>  </a:t>
            </a:r>
          </a:p>
          <a:p>
            <a:pPr marL="0" indent="0">
              <a:spcAft>
                <a:spcPts val="1500"/>
              </a:spcAft>
              <a:buNone/>
            </a:pPr>
            <a:r>
              <a:rPr lang="en-US" sz="9600" dirty="0"/>
              <a:t>Different rites, different chaplaincies, exclusion of groups, engagement and relevance with groups, royal commission, engagement </a:t>
            </a:r>
          </a:p>
          <a:p>
            <a:pPr marL="0" indent="0">
              <a:spcAft>
                <a:spcPts val="1500"/>
              </a:spcAft>
              <a:buNone/>
            </a:pPr>
            <a:r>
              <a:rPr lang="en-US" sz="9600" b="1" dirty="0">
                <a:solidFill>
                  <a:schemeClr val="accent1"/>
                </a:solidFill>
              </a:rPr>
              <a:t>Preferences: </a:t>
            </a:r>
            <a:r>
              <a:rPr lang="en-US" sz="9600" dirty="0"/>
              <a:t>            	Being / Doing </a:t>
            </a:r>
          </a:p>
          <a:p>
            <a:pPr marL="0" indent="0">
              <a:spcAft>
                <a:spcPts val="1500"/>
              </a:spcAft>
              <a:buNone/>
            </a:pPr>
            <a:r>
              <a:rPr lang="en-US" sz="9600" dirty="0"/>
              <a:t>			Instrumental / Expressive</a:t>
            </a:r>
          </a:p>
          <a:p>
            <a:pPr marL="0" indent="0">
              <a:spcAft>
                <a:spcPts val="1500"/>
              </a:spcAft>
              <a:buNone/>
            </a:pPr>
            <a:r>
              <a:rPr lang="en-US" sz="9600" dirty="0"/>
              <a:t>			Deductive theology / Inductive theology  </a:t>
            </a:r>
          </a:p>
          <a:p>
            <a:pPr marL="0" indent="0">
              <a:spcAft>
                <a:spcPts val="1500"/>
              </a:spcAft>
              <a:buNone/>
            </a:pPr>
            <a:r>
              <a:rPr lang="en-US" sz="9600" dirty="0"/>
              <a:t>			Direct / Indirect. </a:t>
            </a:r>
          </a:p>
          <a:p>
            <a:pPr marL="0" indent="0">
              <a:spcAft>
                <a:spcPts val="1500"/>
              </a:spcAft>
              <a:buNone/>
            </a:pPr>
            <a:r>
              <a:rPr lang="en-US" sz="9600" dirty="0"/>
              <a:t>			Public / Private</a:t>
            </a:r>
          </a:p>
        </p:txBody>
      </p:sp>
      <p:sp>
        <p:nvSpPr>
          <p:cNvPr id="138243" name="Footer Placeholder 3"/>
          <p:cNvSpPr>
            <a:spLocks noGrp="1"/>
          </p:cNvSpPr>
          <p:nvPr>
            <p:ph type="ftr" sz="quarter" idx="10"/>
          </p:nvPr>
        </p:nvSpPr>
        <p:spPr>
          <a:noFill/>
          <a:ln>
            <a:miter lim="800000"/>
            <a:headEnd/>
            <a:tailEnd/>
          </a:ln>
        </p:spPr>
        <p:txBody>
          <a:bodyPr numCol="1" compatLnSpc="1">
            <a:prstTxWarp prst="textNoShape">
              <a:avLst/>
            </a:prstTxWarp>
          </a:bodyPr>
          <a:lstStyle/>
          <a:p>
            <a:r>
              <a:rPr lang="en-US" dirty="0">
                <a:latin typeface="Arial" pitchFamily="127" charset="0"/>
                <a:ea typeface="ＭＳ Ｐゴシック" pitchFamily="127" charset="-128"/>
                <a:cs typeface="ＭＳ Ｐゴシック" pitchFamily="127" charset="-128"/>
              </a:rPr>
              <a:t>.</a:t>
            </a:r>
          </a:p>
        </p:txBody>
      </p:sp>
      <p:sp>
        <p:nvSpPr>
          <p:cNvPr id="5" name="Footer Placeholder 7">
            <a:extLst>
              <a:ext uri="{FF2B5EF4-FFF2-40B4-BE49-F238E27FC236}">
                <a16:creationId xmlns="" xmlns:a16="http://schemas.microsoft.com/office/drawing/2014/main" id="{61E91483-85F9-4DC0-87E4-BC6496B78651}"/>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6" name="Group 13">
            <a:extLst>
              <a:ext uri="{FF2B5EF4-FFF2-40B4-BE49-F238E27FC236}">
                <a16:creationId xmlns="" xmlns:a16="http://schemas.microsoft.com/office/drawing/2014/main" id="{A725D760-5B14-488E-904E-5DEBAAB1798F}"/>
              </a:ext>
            </a:extLst>
          </p:cNvPr>
          <p:cNvGrpSpPr/>
          <p:nvPr/>
        </p:nvGrpSpPr>
        <p:grpSpPr>
          <a:xfrm>
            <a:off x="756745" y="6274676"/>
            <a:ext cx="10909738" cy="45719"/>
            <a:chOff x="285720" y="428604"/>
            <a:chExt cx="7072362" cy="71438"/>
          </a:xfrm>
        </p:grpSpPr>
        <p:cxnSp>
          <p:nvCxnSpPr>
            <p:cNvPr id="7" name="Straight Connector 6">
              <a:extLst>
                <a:ext uri="{FF2B5EF4-FFF2-40B4-BE49-F238E27FC236}">
                  <a16:creationId xmlns="" xmlns:a16="http://schemas.microsoft.com/office/drawing/2014/main" id="{D100DE32-6EF3-4F98-B784-5A6B852403D8}"/>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E261E6ED-77BB-4307-A7F1-61FE769F7440}"/>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CM Logo_col.jpg">
            <a:extLst>
              <a:ext uri="{FF2B5EF4-FFF2-40B4-BE49-F238E27FC236}">
                <a16:creationId xmlns="" xmlns:a16="http://schemas.microsoft.com/office/drawing/2014/main" id="{CD9696D0-FF85-4129-926C-3BA80DB67EAC}"/>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0" name="Footer Placeholder 10">
            <a:extLst>
              <a:ext uri="{FF2B5EF4-FFF2-40B4-BE49-F238E27FC236}">
                <a16:creationId xmlns="" xmlns:a16="http://schemas.microsoft.com/office/drawing/2014/main" id="{73D3BFC2-6FB4-476E-92F1-2C3DBE572366}"/>
              </a:ext>
            </a:extLst>
          </p:cNvPr>
          <p:cNvSpPr txBox="1">
            <a:spLocks/>
          </p:cNvSpPr>
          <p:nvPr/>
        </p:nvSpPr>
        <p:spPr>
          <a:xfrm>
            <a:off x="838200" y="6366114"/>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dirty="0">
                <a:solidFill>
                  <a:srgbClr val="CF0001"/>
                </a:solidFill>
                <a:latin typeface="Myriad Pro"/>
              </a:rPr>
              <a:t>Catholic Mission Cultural Consulting</a:t>
            </a:r>
          </a:p>
        </p:txBody>
      </p:sp>
      <p:sp>
        <p:nvSpPr>
          <p:cNvPr id="12" name="Rectangle 2">
            <a:extLst>
              <a:ext uri="{FF2B5EF4-FFF2-40B4-BE49-F238E27FC236}">
                <a16:creationId xmlns="" xmlns:a16="http://schemas.microsoft.com/office/drawing/2014/main" id="{E5D1A630-819A-4727-9D56-FC5E4ADE1C8D}"/>
              </a:ext>
            </a:extLst>
          </p:cNvPr>
          <p:cNvSpPr>
            <a:spLocks noGrp="1" noChangeArrowheads="1"/>
          </p:cNvSpPr>
          <p:nvPr>
            <p:ph type="title"/>
          </p:nvPr>
        </p:nvSpPr>
        <p:spPr>
          <a:xfrm>
            <a:off x="838200" y="365125"/>
            <a:ext cx="10515600" cy="1325563"/>
          </a:xfrm>
        </p:spPr>
        <p:txBody>
          <a:bodyPr>
            <a:normAutofit/>
          </a:bodyPr>
          <a:lstStyle/>
          <a:p>
            <a:r>
              <a:rPr lang="en-US" sz="3600" dirty="0"/>
              <a:t>Style-Switching: Issues &amp; Preferences at play</a:t>
            </a:r>
          </a:p>
        </p:txBody>
      </p:sp>
    </p:spTree>
    <p:extLst>
      <p:ext uri="{BB962C8B-B14F-4D97-AF65-F5344CB8AC3E}">
        <p14:creationId xmlns:p14="http://schemas.microsoft.com/office/powerpoint/2010/main" val="4128189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r>
              <a:rPr lang="en-US" sz="3600" dirty="0"/>
              <a:t>Style-Switching</a:t>
            </a:r>
            <a:r>
              <a:rPr lang="en-US" dirty="0"/>
              <a:t/>
            </a:r>
            <a:br>
              <a:rPr lang="en-US" dirty="0"/>
            </a:br>
            <a:endParaRPr lang="en-US" dirty="0"/>
          </a:p>
        </p:txBody>
      </p:sp>
      <p:sp>
        <p:nvSpPr>
          <p:cNvPr id="138242" name="Rectangle 3"/>
          <p:cNvSpPr>
            <a:spLocks noGrp="1" noChangeArrowheads="1"/>
          </p:cNvSpPr>
          <p:nvPr>
            <p:ph idx="1"/>
          </p:nvPr>
        </p:nvSpPr>
        <p:spPr>
          <a:xfrm>
            <a:off x="954157" y="1314686"/>
            <a:ext cx="9101239" cy="4705114"/>
          </a:xfrm>
        </p:spPr>
        <p:txBody>
          <a:bodyPr>
            <a:normAutofit fontScale="77500" lnSpcReduction="20000"/>
          </a:bodyPr>
          <a:lstStyle/>
          <a:p>
            <a:pPr marL="0" indent="0">
              <a:spcAft>
                <a:spcPts val="1500"/>
              </a:spcAft>
              <a:buNone/>
            </a:pPr>
            <a:r>
              <a:rPr lang="en-US" sz="3100" b="1" dirty="0">
                <a:solidFill>
                  <a:schemeClr val="accent1"/>
                </a:solidFill>
              </a:rPr>
              <a:t>Issue</a:t>
            </a:r>
            <a:r>
              <a:rPr lang="en-US" sz="3100" b="1" dirty="0"/>
              <a:t>:</a:t>
            </a:r>
            <a:r>
              <a:rPr lang="en-US" sz="3100" dirty="0"/>
              <a:t> </a:t>
            </a:r>
          </a:p>
          <a:p>
            <a:pPr marL="0" indent="0">
              <a:spcAft>
                <a:spcPts val="1500"/>
              </a:spcAft>
              <a:buNone/>
            </a:pPr>
            <a:r>
              <a:rPr lang="en-US" dirty="0"/>
              <a:t>Tensions in parish/pastoral council meetings, planning, negotiating, decision making</a:t>
            </a:r>
          </a:p>
          <a:p>
            <a:pPr marL="0" indent="0">
              <a:spcAft>
                <a:spcPts val="1500"/>
              </a:spcAft>
              <a:buNone/>
            </a:pPr>
            <a:r>
              <a:rPr lang="en-US" sz="3100" b="1" dirty="0">
                <a:solidFill>
                  <a:schemeClr val="accent1"/>
                </a:solidFill>
              </a:rPr>
              <a:t>Preferences: </a:t>
            </a:r>
          </a:p>
          <a:p>
            <a:pPr marL="0" indent="0">
              <a:spcAft>
                <a:spcPts val="1500"/>
              </a:spcAft>
              <a:buNone/>
            </a:pPr>
            <a:r>
              <a:rPr lang="en-US" sz="2400" dirty="0"/>
              <a:t>		</a:t>
            </a:r>
            <a:r>
              <a:rPr lang="en-US" dirty="0"/>
              <a:t>Past / Future </a:t>
            </a:r>
          </a:p>
          <a:p>
            <a:pPr marL="0" indent="0">
              <a:spcAft>
                <a:spcPts val="1500"/>
              </a:spcAft>
              <a:buNone/>
            </a:pPr>
            <a:r>
              <a:rPr lang="en-US" dirty="0"/>
              <a:t>		Hierarchy / Equality</a:t>
            </a:r>
          </a:p>
          <a:p>
            <a:pPr marL="0" indent="0">
              <a:spcAft>
                <a:spcPts val="1500"/>
              </a:spcAft>
              <a:buNone/>
            </a:pPr>
            <a:r>
              <a:rPr lang="en-US" dirty="0"/>
              <a:t>		Direct / Indirect</a:t>
            </a:r>
          </a:p>
          <a:p>
            <a:pPr marL="0" indent="0">
              <a:spcAft>
                <a:spcPts val="1500"/>
              </a:spcAft>
              <a:buNone/>
            </a:pPr>
            <a:r>
              <a:rPr lang="en-US" dirty="0"/>
              <a:t>		Universalistic / Particularistic </a:t>
            </a:r>
          </a:p>
          <a:p>
            <a:pPr marL="0" indent="0">
              <a:spcAft>
                <a:spcPts val="1500"/>
              </a:spcAft>
              <a:buNone/>
            </a:pPr>
            <a:r>
              <a:rPr lang="en-US" dirty="0"/>
              <a:t>		Formal / Informal</a:t>
            </a:r>
          </a:p>
          <a:p>
            <a:pPr>
              <a:spcAft>
                <a:spcPts val="1500"/>
              </a:spcAft>
            </a:pPr>
            <a:endParaRPr lang="en-US" sz="2400" dirty="0"/>
          </a:p>
          <a:p>
            <a:pPr>
              <a:spcAft>
                <a:spcPts val="1500"/>
              </a:spcAft>
            </a:pPr>
            <a:endParaRPr lang="en-US" sz="2400" dirty="0"/>
          </a:p>
        </p:txBody>
      </p:sp>
      <p:sp>
        <p:nvSpPr>
          <p:cNvPr id="138243" name="Footer Placeholder 3"/>
          <p:cNvSpPr>
            <a:spLocks noGrp="1"/>
          </p:cNvSpPr>
          <p:nvPr>
            <p:ph type="ftr" sz="quarter" idx="10"/>
          </p:nvPr>
        </p:nvSpPr>
        <p:spPr>
          <a:noFill/>
          <a:ln>
            <a:miter lim="800000"/>
            <a:headEnd/>
            <a:tailEnd/>
          </a:ln>
        </p:spPr>
        <p:txBody>
          <a:bodyPr numCol="1" compatLnSpc="1">
            <a:prstTxWarp prst="textNoShape">
              <a:avLst/>
            </a:prstTxWarp>
          </a:bodyPr>
          <a:lstStyle/>
          <a:p>
            <a:r>
              <a:rPr lang="en-US" dirty="0">
                <a:latin typeface="Arial" pitchFamily="127" charset="0"/>
                <a:ea typeface="ＭＳ Ｐゴシック" pitchFamily="127" charset="-128"/>
                <a:cs typeface="ＭＳ Ｐゴシック" pitchFamily="127" charset="-128"/>
              </a:rPr>
              <a:t>.</a:t>
            </a:r>
          </a:p>
        </p:txBody>
      </p:sp>
      <p:sp>
        <p:nvSpPr>
          <p:cNvPr id="5" name="Footer Placeholder 7">
            <a:extLst>
              <a:ext uri="{FF2B5EF4-FFF2-40B4-BE49-F238E27FC236}">
                <a16:creationId xmlns="" xmlns:a16="http://schemas.microsoft.com/office/drawing/2014/main" id="{61E91483-85F9-4DC0-87E4-BC6496B78651}"/>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
        <p:nvSpPr>
          <p:cNvPr id="6" name="Rectangle 2">
            <a:extLst>
              <a:ext uri="{FF2B5EF4-FFF2-40B4-BE49-F238E27FC236}">
                <a16:creationId xmlns="" xmlns:a16="http://schemas.microsoft.com/office/drawing/2014/main" id="{6390A508-3187-46F8-B2AB-51442E629BDB}"/>
              </a:ext>
            </a:extLst>
          </p:cNvPr>
          <p:cNvSpPr txBox="1">
            <a:spLocks noChangeArrowheads="1"/>
          </p:cNvSpPr>
          <p:nvPr/>
        </p:nvSpPr>
        <p:spPr bwMode="gray">
          <a:xfrm>
            <a:off x="4457502" y="467139"/>
            <a:ext cx="4567228" cy="7790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i="0" u="none" kern="1200" cap="none" baseline="0">
                <a:solidFill>
                  <a:schemeClr val="accent1"/>
                </a:solidFill>
                <a:latin typeface="+mj-lt"/>
                <a:ea typeface="+mj-ea"/>
                <a:cs typeface="+mj-cs"/>
              </a:defRPr>
            </a:lvl1pPr>
          </a:lstStyle>
          <a:p>
            <a:r>
              <a:rPr lang="en-US" sz="3600" b="0" dirty="0"/>
              <a:t>or Cultural Dialogue?</a:t>
            </a:r>
            <a:r>
              <a:rPr lang="en-US" dirty="0"/>
              <a:t/>
            </a:r>
            <a:br>
              <a:rPr lang="en-US" dirty="0"/>
            </a:br>
            <a:endParaRPr lang="en-US" dirty="0"/>
          </a:p>
        </p:txBody>
      </p:sp>
      <p:grpSp>
        <p:nvGrpSpPr>
          <p:cNvPr id="7" name="Group 13">
            <a:extLst>
              <a:ext uri="{FF2B5EF4-FFF2-40B4-BE49-F238E27FC236}">
                <a16:creationId xmlns="" xmlns:a16="http://schemas.microsoft.com/office/drawing/2014/main" id="{87A998DC-861E-45A6-B578-E8FB226F616E}"/>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4A22199A-8FB0-44FC-8F65-F84CF0233E21}"/>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9F8B6BEC-C9EA-4DD3-A707-D110A3322F21}"/>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descr="CM Logo_col.jpg">
            <a:extLst>
              <a:ext uri="{FF2B5EF4-FFF2-40B4-BE49-F238E27FC236}">
                <a16:creationId xmlns="" xmlns:a16="http://schemas.microsoft.com/office/drawing/2014/main" id="{4842E9CF-FDB1-429F-8B1B-324B3C0BD1B9}"/>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1" name="Footer Placeholder 10">
            <a:extLst>
              <a:ext uri="{FF2B5EF4-FFF2-40B4-BE49-F238E27FC236}">
                <a16:creationId xmlns="" xmlns:a16="http://schemas.microsoft.com/office/drawing/2014/main" id="{C50A6B27-9679-4204-A8D9-EC1E31DC3007}"/>
              </a:ext>
            </a:extLst>
          </p:cNvPr>
          <p:cNvSpPr txBox="1">
            <a:spLocks/>
          </p:cNvSpPr>
          <p:nvPr/>
        </p:nvSpPr>
        <p:spPr>
          <a:xfrm>
            <a:off x="838200" y="6366114"/>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439831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US" dirty="0"/>
              <a:t>Cultural Dialogue - Liturgy</a:t>
            </a:r>
          </a:p>
        </p:txBody>
      </p:sp>
      <p:sp>
        <p:nvSpPr>
          <p:cNvPr id="8" name="Freeform 7"/>
          <p:cNvSpPr/>
          <p:nvPr/>
        </p:nvSpPr>
        <p:spPr>
          <a:xfrm>
            <a:off x="4770749" y="1371625"/>
            <a:ext cx="5211450" cy="1346200"/>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noFill/>
          <a:ln>
            <a:noFill/>
          </a:ln>
        </p:spPr>
        <p:style>
          <a:lnRef idx="1">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wrap="none" lIns="9525" tIns="168275" rIns="485775" bIns="168275" spcCol="1270"/>
          <a:lstStyle/>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Frame: What ‘type’ of liturgy? Opportunity to …..</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Issues: Length of celebration, In/Formality</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Extend an invitation to affected parties</a:t>
            </a:r>
          </a:p>
        </p:txBody>
      </p:sp>
      <p:sp>
        <p:nvSpPr>
          <p:cNvPr id="10" name="Freeform 9"/>
          <p:cNvSpPr/>
          <p:nvPr/>
        </p:nvSpPr>
        <p:spPr>
          <a:xfrm>
            <a:off x="4823775" y="2685292"/>
            <a:ext cx="5105399" cy="1658108"/>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noFill/>
          <a:ln>
            <a:noFill/>
          </a:ln>
        </p:spPr>
        <p:style>
          <a:lnRef idx="1">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wrap="none" lIns="9525" tIns="168275" rIns="485775" bIns="168275" spcCol="1270"/>
          <a:lstStyle/>
          <a:p>
            <a:pPr marL="0" lvl="1" indent="-91440" defTabSz="666750">
              <a:spcBef>
                <a:spcPts val="200"/>
              </a:spcBef>
              <a:spcAft>
                <a:spcPts val="200"/>
              </a:spcAft>
              <a:buFontTx/>
              <a:buChar char="••"/>
              <a:defRPr/>
            </a:pPr>
            <a:r>
              <a:rPr lang="en-US" sz="1600" dirty="0">
                <a:solidFill>
                  <a:srgbClr val="0070C0"/>
                </a:solidFill>
                <a:latin typeface="Arial" pitchFamily="34" charset="0"/>
                <a:cs typeface="Arial" pitchFamily="34" charset="0"/>
              </a:rPr>
              <a:t>Fixed / Fluid – Formal / Informal – Hierarchy / Equality –</a:t>
            </a:r>
          </a:p>
          <a:p>
            <a:pPr marL="0" lvl="1" defTabSz="666750">
              <a:spcBef>
                <a:spcPts val="200"/>
              </a:spcBef>
              <a:spcAft>
                <a:spcPts val="200"/>
              </a:spcAft>
              <a:defRPr/>
            </a:pPr>
            <a:r>
              <a:rPr lang="en-US" sz="1600" dirty="0">
                <a:solidFill>
                  <a:srgbClr val="0070C0"/>
                </a:solidFill>
                <a:latin typeface="Arial" pitchFamily="34" charset="0"/>
                <a:cs typeface="Arial" pitchFamily="34" charset="0"/>
              </a:rPr>
              <a:t> Particularistic / Universalistic </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What do each of us understand by liturgy?</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One understanding is …. Another is ……</a:t>
            </a:r>
          </a:p>
          <a:p>
            <a:pPr marL="0" lvl="1" indent="-91440" defTabSz="666750">
              <a:spcBef>
                <a:spcPts val="200"/>
              </a:spcBef>
              <a:buFontTx/>
              <a:buChar char="••"/>
              <a:defRPr/>
            </a:pPr>
            <a:r>
              <a:rPr lang="en-US" sz="1600" dirty="0">
                <a:solidFill>
                  <a:schemeClr val="tx1"/>
                </a:solidFill>
                <a:latin typeface="Arial" pitchFamily="34" charset="0"/>
                <a:cs typeface="Arial" pitchFamily="34" charset="0"/>
              </a:rPr>
              <a:t>What outcomes do we want </a:t>
            </a:r>
          </a:p>
          <a:p>
            <a:pPr marL="0" lvl="1" indent="-91440" defTabSz="666750">
              <a:spcBef>
                <a:spcPts val="200"/>
              </a:spcBef>
              <a:buFontTx/>
              <a:buChar char="••"/>
              <a:defRPr/>
            </a:pPr>
            <a:endParaRPr lang="en-US" sz="1600" dirty="0">
              <a:solidFill>
                <a:schemeClr val="tx1"/>
              </a:solidFill>
              <a:latin typeface="Arial" pitchFamily="34" charset="0"/>
              <a:cs typeface="Arial" pitchFamily="34" charset="0"/>
            </a:endParaRPr>
          </a:p>
        </p:txBody>
      </p:sp>
      <p:sp>
        <p:nvSpPr>
          <p:cNvPr id="12" name="Freeform 11"/>
          <p:cNvSpPr/>
          <p:nvPr/>
        </p:nvSpPr>
        <p:spPr>
          <a:xfrm>
            <a:off x="4889090" y="4545805"/>
            <a:ext cx="5040084" cy="188113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noFill/>
          <a:ln>
            <a:noFill/>
          </a:ln>
        </p:spPr>
        <p:style>
          <a:lnRef idx="1">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wrap="none" lIns="9525" tIns="168275" rIns="485775" bIns="168275" spcCol="1270"/>
          <a:lstStyle/>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Realistically we can do …… but not ….</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We can try for more ……</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Jointly visualize success. Would this be acceptable?</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Set guiding principles. </a:t>
            </a:r>
          </a:p>
          <a:p>
            <a:pPr marL="0" lvl="1" defTabSz="666750">
              <a:spcBef>
                <a:spcPts val="200"/>
              </a:spcBef>
              <a:spcAft>
                <a:spcPts val="200"/>
              </a:spcAft>
              <a:defRPr/>
            </a:pPr>
            <a:r>
              <a:rPr lang="en-US" sz="1600" dirty="0">
                <a:solidFill>
                  <a:schemeClr val="tx1"/>
                </a:solidFill>
                <a:latin typeface="Arial" pitchFamily="34" charset="0"/>
                <a:cs typeface="Arial" pitchFamily="34" charset="0"/>
              </a:rPr>
              <a:t> With future requests let’s keep this in mind</a:t>
            </a:r>
          </a:p>
        </p:txBody>
      </p:sp>
      <p:grpSp>
        <p:nvGrpSpPr>
          <p:cNvPr id="2" name="Group 30"/>
          <p:cNvGrpSpPr>
            <a:grpSpLocks/>
          </p:cNvGrpSpPr>
          <p:nvPr/>
        </p:nvGrpSpPr>
        <p:grpSpPr bwMode="auto">
          <a:xfrm>
            <a:off x="2027549" y="1292915"/>
            <a:ext cx="2438400" cy="1270000"/>
            <a:chOff x="2514600" y="1600200"/>
            <a:chExt cx="2438400" cy="1269999"/>
          </a:xfrm>
        </p:grpSpPr>
        <p:sp>
          <p:nvSpPr>
            <p:cNvPr id="9" name="Freeform 8"/>
            <p:cNvSpPr/>
            <p:nvPr/>
          </p:nvSpPr>
          <p:spPr>
            <a:xfrm>
              <a:off x="2514600" y="1600200"/>
              <a:ext cx="2438400" cy="1269999"/>
            </a:xfrm>
            <a:custGeom>
              <a:avLst/>
              <a:gdLst>
                <a:gd name="connsiteX0" fmla="*/ 0 w 2438400"/>
                <a:gd name="connsiteY0" fmla="*/ 211671 h 1269999"/>
                <a:gd name="connsiteX1" fmla="*/ 61997 w 2438400"/>
                <a:gd name="connsiteY1" fmla="*/ 61997 h 1269999"/>
                <a:gd name="connsiteX2" fmla="*/ 211671 w 2438400"/>
                <a:gd name="connsiteY2" fmla="*/ 0 h 1269999"/>
                <a:gd name="connsiteX3" fmla="*/ 2226729 w 2438400"/>
                <a:gd name="connsiteY3" fmla="*/ 0 h 1269999"/>
                <a:gd name="connsiteX4" fmla="*/ 2376403 w 2438400"/>
                <a:gd name="connsiteY4" fmla="*/ 61997 h 1269999"/>
                <a:gd name="connsiteX5" fmla="*/ 2438400 w 2438400"/>
                <a:gd name="connsiteY5" fmla="*/ 211671 h 1269999"/>
                <a:gd name="connsiteX6" fmla="*/ 2438400 w 2438400"/>
                <a:gd name="connsiteY6" fmla="*/ 1058328 h 1269999"/>
                <a:gd name="connsiteX7" fmla="*/ 2376403 w 2438400"/>
                <a:gd name="connsiteY7" fmla="*/ 1208002 h 1269999"/>
                <a:gd name="connsiteX8" fmla="*/ 2226729 w 2438400"/>
                <a:gd name="connsiteY8" fmla="*/ 1269999 h 1269999"/>
                <a:gd name="connsiteX9" fmla="*/ 211671 w 2438400"/>
                <a:gd name="connsiteY9" fmla="*/ 1269999 h 1269999"/>
                <a:gd name="connsiteX10" fmla="*/ 61997 w 2438400"/>
                <a:gd name="connsiteY10" fmla="*/ 1208002 h 1269999"/>
                <a:gd name="connsiteX11" fmla="*/ 0 w 2438400"/>
                <a:gd name="connsiteY11" fmla="*/ 1058328 h 1269999"/>
                <a:gd name="connsiteX12" fmla="*/ 0 w 2438400"/>
                <a:gd name="connsiteY12"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1269999">
                  <a:moveTo>
                    <a:pt x="0" y="211671"/>
                  </a:moveTo>
                  <a:cubicBezTo>
                    <a:pt x="0" y="155532"/>
                    <a:pt x="22301" y="101693"/>
                    <a:pt x="61997" y="61997"/>
                  </a:cubicBezTo>
                  <a:cubicBezTo>
                    <a:pt x="101693" y="22301"/>
                    <a:pt x="155532" y="0"/>
                    <a:pt x="211671" y="0"/>
                  </a:cubicBezTo>
                  <a:lnTo>
                    <a:pt x="2226729" y="0"/>
                  </a:lnTo>
                  <a:cubicBezTo>
                    <a:pt x="2282868" y="0"/>
                    <a:pt x="2336707" y="22301"/>
                    <a:pt x="2376403" y="61997"/>
                  </a:cubicBezTo>
                  <a:cubicBezTo>
                    <a:pt x="2416099" y="101693"/>
                    <a:pt x="2438400" y="155532"/>
                    <a:pt x="2438400" y="211671"/>
                  </a:cubicBezTo>
                  <a:lnTo>
                    <a:pt x="2438400" y="1058328"/>
                  </a:lnTo>
                  <a:cubicBezTo>
                    <a:pt x="2438400" y="1114467"/>
                    <a:pt x="2416099" y="1168306"/>
                    <a:pt x="2376403" y="1208002"/>
                  </a:cubicBezTo>
                  <a:cubicBezTo>
                    <a:pt x="2336707" y="1247698"/>
                    <a:pt x="2282868" y="1269999"/>
                    <a:pt x="2226729" y="1269999"/>
                  </a:cubicBezTo>
                  <a:lnTo>
                    <a:pt x="211671" y="1269999"/>
                  </a:lnTo>
                  <a:cubicBezTo>
                    <a:pt x="155532" y="1269999"/>
                    <a:pt x="101693" y="1247698"/>
                    <a:pt x="61997" y="1208002"/>
                  </a:cubicBezTo>
                  <a:cubicBezTo>
                    <a:pt x="22301" y="1168306"/>
                    <a:pt x="0" y="1114467"/>
                    <a:pt x="0" y="1058328"/>
                  </a:cubicBezTo>
                  <a:lnTo>
                    <a:pt x="0" y="211671"/>
                  </a:lnTo>
                  <a:close/>
                </a:path>
              </a:pathLst>
            </a:custGeom>
            <a:noFill/>
            <a:ln>
              <a:noFill/>
            </a:ln>
            <a:effectLst/>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lIns="145816" tIns="103906" rIns="145816" bIns="103906" spcCol="1270" anchor="ctr"/>
            <a:lstStyle/>
            <a:p>
              <a:pPr algn="ctr" defTabSz="977900">
                <a:defRPr/>
              </a:pPr>
              <a:r>
                <a:rPr lang="en-US" sz="2000" b="1" dirty="0">
                  <a:solidFill>
                    <a:schemeClr val="tx1"/>
                  </a:solidFill>
                  <a:latin typeface="Arial" pitchFamily="34" charset="0"/>
                  <a:cs typeface="Arial" pitchFamily="34" charset="0"/>
                </a:rPr>
                <a:t>Phase I </a:t>
              </a:r>
            </a:p>
            <a:p>
              <a:pPr algn="ctr" defTabSz="977900">
                <a:defRPr/>
              </a:pPr>
              <a:r>
                <a:rPr lang="en-US" dirty="0">
                  <a:solidFill>
                    <a:schemeClr val="tx1"/>
                  </a:solidFill>
                  <a:latin typeface="Arial" pitchFamily="34" charset="0"/>
                  <a:cs typeface="Arial" pitchFamily="34" charset="0"/>
                </a:rPr>
                <a:t>Initiate</a:t>
              </a:r>
            </a:p>
          </p:txBody>
        </p:sp>
        <p:sp>
          <p:nvSpPr>
            <p:cNvPr id="25" name="Freeform 24"/>
            <p:cNvSpPr/>
            <p:nvPr/>
          </p:nvSpPr>
          <p:spPr>
            <a:xfrm>
              <a:off x="2819400" y="1600200"/>
              <a:ext cx="20574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gradFill flip="none" rotWithShape="1">
              <a:gsLst>
                <a:gs pos="0">
                  <a:srgbClr val="EFF4F7">
                    <a:alpha val="0"/>
                  </a:srgbClr>
                </a:gs>
                <a:gs pos="81000">
                  <a:schemeClr val="accent2">
                    <a:tint val="37000"/>
                    <a:satMod val="300000"/>
                    <a:alpha val="55000"/>
                  </a:schemeClr>
                </a:gs>
                <a:gs pos="73000">
                  <a:schemeClr val="accent2">
                    <a:tint val="15000"/>
                    <a:satMod val="350000"/>
                    <a:alpha val="34000"/>
                  </a:schemeClr>
                </a:gs>
                <a:gs pos="4000">
                  <a:schemeClr val="accent2">
                    <a:tint val="15000"/>
                    <a:satMod val="350000"/>
                    <a:alpha val="0"/>
                  </a:schemeClr>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wrap="none" lIns="9525" tIns="168275" rIns="485775" bIns="168275" spcCol="1270" anchor="ctr"/>
            <a:lstStyle/>
            <a:p>
              <a:pPr marL="347472" lvl="1" algn="ctr" defTabSz="666750">
                <a:spcBef>
                  <a:spcPts val="400"/>
                </a:spcBef>
                <a:spcAft>
                  <a:spcPts val="400"/>
                </a:spcAft>
                <a:defRPr/>
              </a:pPr>
              <a:endParaRPr lang="en-US" sz="2800" b="1" dirty="0">
                <a:solidFill>
                  <a:schemeClr val="tx1"/>
                </a:solidFill>
                <a:latin typeface="Arial" pitchFamily="34" charset="0"/>
                <a:cs typeface="Arial" pitchFamily="34" charset="0"/>
              </a:endParaRPr>
            </a:p>
          </p:txBody>
        </p:sp>
      </p:grpSp>
      <p:grpSp>
        <p:nvGrpSpPr>
          <p:cNvPr id="3" name="Group 37"/>
          <p:cNvGrpSpPr>
            <a:grpSpLocks/>
          </p:cNvGrpSpPr>
          <p:nvPr/>
        </p:nvGrpSpPr>
        <p:grpSpPr bwMode="auto">
          <a:xfrm>
            <a:off x="2063552" y="2865180"/>
            <a:ext cx="2438400" cy="1295400"/>
            <a:chOff x="2514600" y="2971800"/>
            <a:chExt cx="2438400" cy="1295399"/>
          </a:xfrm>
        </p:grpSpPr>
        <p:sp>
          <p:nvSpPr>
            <p:cNvPr id="11" name="Freeform 10"/>
            <p:cNvSpPr/>
            <p:nvPr/>
          </p:nvSpPr>
          <p:spPr>
            <a:xfrm>
              <a:off x="2514600" y="2997200"/>
              <a:ext cx="2438400" cy="1269999"/>
            </a:xfrm>
            <a:custGeom>
              <a:avLst/>
              <a:gdLst>
                <a:gd name="connsiteX0" fmla="*/ 0 w 2438400"/>
                <a:gd name="connsiteY0" fmla="*/ 211671 h 1269999"/>
                <a:gd name="connsiteX1" fmla="*/ 61997 w 2438400"/>
                <a:gd name="connsiteY1" fmla="*/ 61997 h 1269999"/>
                <a:gd name="connsiteX2" fmla="*/ 211671 w 2438400"/>
                <a:gd name="connsiteY2" fmla="*/ 0 h 1269999"/>
                <a:gd name="connsiteX3" fmla="*/ 2226729 w 2438400"/>
                <a:gd name="connsiteY3" fmla="*/ 0 h 1269999"/>
                <a:gd name="connsiteX4" fmla="*/ 2376403 w 2438400"/>
                <a:gd name="connsiteY4" fmla="*/ 61997 h 1269999"/>
                <a:gd name="connsiteX5" fmla="*/ 2438400 w 2438400"/>
                <a:gd name="connsiteY5" fmla="*/ 211671 h 1269999"/>
                <a:gd name="connsiteX6" fmla="*/ 2438400 w 2438400"/>
                <a:gd name="connsiteY6" fmla="*/ 1058328 h 1269999"/>
                <a:gd name="connsiteX7" fmla="*/ 2376403 w 2438400"/>
                <a:gd name="connsiteY7" fmla="*/ 1208002 h 1269999"/>
                <a:gd name="connsiteX8" fmla="*/ 2226729 w 2438400"/>
                <a:gd name="connsiteY8" fmla="*/ 1269999 h 1269999"/>
                <a:gd name="connsiteX9" fmla="*/ 211671 w 2438400"/>
                <a:gd name="connsiteY9" fmla="*/ 1269999 h 1269999"/>
                <a:gd name="connsiteX10" fmla="*/ 61997 w 2438400"/>
                <a:gd name="connsiteY10" fmla="*/ 1208002 h 1269999"/>
                <a:gd name="connsiteX11" fmla="*/ 0 w 2438400"/>
                <a:gd name="connsiteY11" fmla="*/ 1058328 h 1269999"/>
                <a:gd name="connsiteX12" fmla="*/ 0 w 2438400"/>
                <a:gd name="connsiteY12"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1269999">
                  <a:moveTo>
                    <a:pt x="0" y="211671"/>
                  </a:moveTo>
                  <a:cubicBezTo>
                    <a:pt x="0" y="155532"/>
                    <a:pt x="22301" y="101693"/>
                    <a:pt x="61997" y="61997"/>
                  </a:cubicBezTo>
                  <a:cubicBezTo>
                    <a:pt x="101693" y="22301"/>
                    <a:pt x="155532" y="0"/>
                    <a:pt x="211671" y="0"/>
                  </a:cubicBezTo>
                  <a:lnTo>
                    <a:pt x="2226729" y="0"/>
                  </a:lnTo>
                  <a:cubicBezTo>
                    <a:pt x="2282868" y="0"/>
                    <a:pt x="2336707" y="22301"/>
                    <a:pt x="2376403" y="61997"/>
                  </a:cubicBezTo>
                  <a:cubicBezTo>
                    <a:pt x="2416099" y="101693"/>
                    <a:pt x="2438400" y="155532"/>
                    <a:pt x="2438400" y="211671"/>
                  </a:cubicBezTo>
                  <a:lnTo>
                    <a:pt x="2438400" y="1058328"/>
                  </a:lnTo>
                  <a:cubicBezTo>
                    <a:pt x="2438400" y="1114467"/>
                    <a:pt x="2416099" y="1168306"/>
                    <a:pt x="2376403" y="1208002"/>
                  </a:cubicBezTo>
                  <a:cubicBezTo>
                    <a:pt x="2336707" y="1247698"/>
                    <a:pt x="2282868" y="1269999"/>
                    <a:pt x="2226729" y="1269999"/>
                  </a:cubicBezTo>
                  <a:lnTo>
                    <a:pt x="211671" y="1269999"/>
                  </a:lnTo>
                  <a:cubicBezTo>
                    <a:pt x="155532" y="1269999"/>
                    <a:pt x="101693" y="1247698"/>
                    <a:pt x="61997" y="1208002"/>
                  </a:cubicBezTo>
                  <a:cubicBezTo>
                    <a:pt x="22301" y="1168306"/>
                    <a:pt x="0" y="1114467"/>
                    <a:pt x="0" y="1058328"/>
                  </a:cubicBezTo>
                  <a:lnTo>
                    <a:pt x="0" y="211671"/>
                  </a:lnTo>
                  <a:close/>
                </a:path>
              </a:pathLst>
            </a:custGeom>
            <a:noFill/>
            <a:ln>
              <a:noFill/>
            </a:ln>
            <a:effectLst/>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lIns="145816" tIns="103906" rIns="145816" bIns="103906" spcCol="1270" anchor="ctr"/>
            <a:lstStyle/>
            <a:p>
              <a:pPr algn="ctr" defTabSz="977900">
                <a:defRPr/>
              </a:pPr>
              <a:r>
                <a:rPr lang="en-US" sz="2000" b="1" dirty="0">
                  <a:solidFill>
                    <a:schemeClr val="tx1"/>
                  </a:solidFill>
                  <a:latin typeface="Arial" pitchFamily="34" charset="0"/>
                  <a:cs typeface="Arial" pitchFamily="34" charset="0"/>
                </a:rPr>
                <a:t>Phase II </a:t>
              </a:r>
            </a:p>
            <a:p>
              <a:pPr algn="ctr" defTabSz="977900">
                <a:defRPr/>
              </a:pPr>
              <a:r>
                <a:rPr lang="en-US" dirty="0">
                  <a:solidFill>
                    <a:schemeClr val="tx1"/>
                  </a:solidFill>
                  <a:latin typeface="Arial" pitchFamily="34" charset="0"/>
                  <a:cs typeface="Arial" pitchFamily="34" charset="0"/>
                </a:rPr>
                <a:t>Create Shared Understanding</a:t>
              </a:r>
            </a:p>
          </p:txBody>
        </p:sp>
        <p:sp>
          <p:nvSpPr>
            <p:cNvPr id="36" name="Freeform 35"/>
            <p:cNvSpPr/>
            <p:nvPr/>
          </p:nvSpPr>
          <p:spPr>
            <a:xfrm>
              <a:off x="2819400" y="2971800"/>
              <a:ext cx="20574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gradFill flip="none" rotWithShape="1">
              <a:gsLst>
                <a:gs pos="0">
                  <a:srgbClr val="EFF4F7">
                    <a:alpha val="0"/>
                  </a:srgbClr>
                </a:gs>
                <a:gs pos="81000">
                  <a:schemeClr val="accent2">
                    <a:tint val="37000"/>
                    <a:satMod val="300000"/>
                    <a:alpha val="55000"/>
                  </a:schemeClr>
                </a:gs>
                <a:gs pos="73000">
                  <a:schemeClr val="accent2">
                    <a:tint val="15000"/>
                    <a:satMod val="350000"/>
                    <a:alpha val="34000"/>
                  </a:schemeClr>
                </a:gs>
                <a:gs pos="4000">
                  <a:schemeClr val="accent2">
                    <a:tint val="15000"/>
                    <a:satMod val="350000"/>
                    <a:alpha val="0"/>
                  </a:schemeClr>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wrap="none" lIns="9525" tIns="168275" rIns="485775" bIns="168275" spcCol="1270" anchor="ctr"/>
            <a:lstStyle/>
            <a:p>
              <a:pPr marL="347472" lvl="1" algn="ctr" defTabSz="666750">
                <a:spcBef>
                  <a:spcPts val="400"/>
                </a:spcBef>
                <a:spcAft>
                  <a:spcPts val="400"/>
                </a:spcAft>
                <a:defRPr/>
              </a:pPr>
              <a:endParaRPr lang="en-US" sz="2800" b="1" dirty="0">
                <a:solidFill>
                  <a:schemeClr val="tx1"/>
                </a:solidFill>
                <a:latin typeface="Arial" pitchFamily="34" charset="0"/>
                <a:cs typeface="Arial" pitchFamily="34" charset="0"/>
              </a:endParaRPr>
            </a:p>
          </p:txBody>
        </p:sp>
      </p:grpSp>
      <p:grpSp>
        <p:nvGrpSpPr>
          <p:cNvPr id="4" name="Group 38"/>
          <p:cNvGrpSpPr>
            <a:grpSpLocks/>
          </p:cNvGrpSpPr>
          <p:nvPr/>
        </p:nvGrpSpPr>
        <p:grpSpPr bwMode="auto">
          <a:xfrm>
            <a:off x="2056578" y="4668431"/>
            <a:ext cx="2438400" cy="1320800"/>
            <a:chOff x="2514600" y="4343400"/>
            <a:chExt cx="2438400" cy="1320798"/>
          </a:xfrm>
        </p:grpSpPr>
        <p:sp>
          <p:nvSpPr>
            <p:cNvPr id="13" name="Freeform 12"/>
            <p:cNvSpPr/>
            <p:nvPr/>
          </p:nvSpPr>
          <p:spPr>
            <a:xfrm>
              <a:off x="2514600" y="4394200"/>
              <a:ext cx="2438400" cy="1269998"/>
            </a:xfrm>
            <a:custGeom>
              <a:avLst/>
              <a:gdLst>
                <a:gd name="connsiteX0" fmla="*/ 0 w 2438400"/>
                <a:gd name="connsiteY0" fmla="*/ 211671 h 1269999"/>
                <a:gd name="connsiteX1" fmla="*/ 61997 w 2438400"/>
                <a:gd name="connsiteY1" fmla="*/ 61997 h 1269999"/>
                <a:gd name="connsiteX2" fmla="*/ 211671 w 2438400"/>
                <a:gd name="connsiteY2" fmla="*/ 0 h 1269999"/>
                <a:gd name="connsiteX3" fmla="*/ 2226729 w 2438400"/>
                <a:gd name="connsiteY3" fmla="*/ 0 h 1269999"/>
                <a:gd name="connsiteX4" fmla="*/ 2376403 w 2438400"/>
                <a:gd name="connsiteY4" fmla="*/ 61997 h 1269999"/>
                <a:gd name="connsiteX5" fmla="*/ 2438400 w 2438400"/>
                <a:gd name="connsiteY5" fmla="*/ 211671 h 1269999"/>
                <a:gd name="connsiteX6" fmla="*/ 2438400 w 2438400"/>
                <a:gd name="connsiteY6" fmla="*/ 1058328 h 1269999"/>
                <a:gd name="connsiteX7" fmla="*/ 2376403 w 2438400"/>
                <a:gd name="connsiteY7" fmla="*/ 1208002 h 1269999"/>
                <a:gd name="connsiteX8" fmla="*/ 2226729 w 2438400"/>
                <a:gd name="connsiteY8" fmla="*/ 1269999 h 1269999"/>
                <a:gd name="connsiteX9" fmla="*/ 211671 w 2438400"/>
                <a:gd name="connsiteY9" fmla="*/ 1269999 h 1269999"/>
                <a:gd name="connsiteX10" fmla="*/ 61997 w 2438400"/>
                <a:gd name="connsiteY10" fmla="*/ 1208002 h 1269999"/>
                <a:gd name="connsiteX11" fmla="*/ 0 w 2438400"/>
                <a:gd name="connsiteY11" fmla="*/ 1058328 h 1269999"/>
                <a:gd name="connsiteX12" fmla="*/ 0 w 2438400"/>
                <a:gd name="connsiteY12"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1269999">
                  <a:moveTo>
                    <a:pt x="0" y="211671"/>
                  </a:moveTo>
                  <a:cubicBezTo>
                    <a:pt x="0" y="155532"/>
                    <a:pt x="22301" y="101693"/>
                    <a:pt x="61997" y="61997"/>
                  </a:cubicBezTo>
                  <a:cubicBezTo>
                    <a:pt x="101693" y="22301"/>
                    <a:pt x="155532" y="0"/>
                    <a:pt x="211671" y="0"/>
                  </a:cubicBezTo>
                  <a:lnTo>
                    <a:pt x="2226729" y="0"/>
                  </a:lnTo>
                  <a:cubicBezTo>
                    <a:pt x="2282868" y="0"/>
                    <a:pt x="2336707" y="22301"/>
                    <a:pt x="2376403" y="61997"/>
                  </a:cubicBezTo>
                  <a:cubicBezTo>
                    <a:pt x="2416099" y="101693"/>
                    <a:pt x="2438400" y="155532"/>
                    <a:pt x="2438400" y="211671"/>
                  </a:cubicBezTo>
                  <a:lnTo>
                    <a:pt x="2438400" y="1058328"/>
                  </a:lnTo>
                  <a:cubicBezTo>
                    <a:pt x="2438400" y="1114467"/>
                    <a:pt x="2416099" y="1168306"/>
                    <a:pt x="2376403" y="1208002"/>
                  </a:cubicBezTo>
                  <a:cubicBezTo>
                    <a:pt x="2336707" y="1247698"/>
                    <a:pt x="2282868" y="1269999"/>
                    <a:pt x="2226729" y="1269999"/>
                  </a:cubicBezTo>
                  <a:lnTo>
                    <a:pt x="211671" y="1269999"/>
                  </a:lnTo>
                  <a:cubicBezTo>
                    <a:pt x="155532" y="1269999"/>
                    <a:pt x="101693" y="1247698"/>
                    <a:pt x="61997" y="1208002"/>
                  </a:cubicBezTo>
                  <a:cubicBezTo>
                    <a:pt x="22301" y="1168306"/>
                    <a:pt x="0" y="1114467"/>
                    <a:pt x="0" y="1058328"/>
                  </a:cubicBezTo>
                  <a:lnTo>
                    <a:pt x="0" y="211671"/>
                  </a:lnTo>
                  <a:close/>
                </a:path>
              </a:pathLst>
            </a:custGeom>
            <a:noFill/>
            <a:ln>
              <a:noFill/>
            </a:ln>
            <a:effectLst/>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lIns="145816" tIns="103906" rIns="145816" bIns="103906" spcCol="1270" anchor="ctr"/>
            <a:lstStyle/>
            <a:p>
              <a:pPr algn="ctr" defTabSz="977900">
                <a:defRPr/>
              </a:pPr>
              <a:r>
                <a:rPr lang="en-US" sz="2000" b="1" dirty="0">
                  <a:solidFill>
                    <a:schemeClr val="tx1"/>
                  </a:solidFill>
                  <a:latin typeface="Arial" pitchFamily="34" charset="0"/>
                  <a:cs typeface="Arial" pitchFamily="34" charset="0"/>
                </a:rPr>
                <a:t>Phase III </a:t>
              </a:r>
            </a:p>
            <a:p>
              <a:pPr algn="ctr" defTabSz="977900">
                <a:defRPr/>
              </a:pPr>
              <a:r>
                <a:rPr lang="en-US" dirty="0">
                  <a:solidFill>
                    <a:schemeClr val="tx1"/>
                  </a:solidFill>
                  <a:latin typeface="Arial" pitchFamily="34" charset="0"/>
                  <a:cs typeface="Arial" pitchFamily="34" charset="0"/>
                </a:rPr>
                <a:t>Problem Solve Jointly</a:t>
              </a:r>
            </a:p>
          </p:txBody>
        </p:sp>
        <p:sp>
          <p:nvSpPr>
            <p:cNvPr id="37" name="Freeform 36"/>
            <p:cNvSpPr/>
            <p:nvPr/>
          </p:nvSpPr>
          <p:spPr>
            <a:xfrm>
              <a:off x="2819400" y="4343400"/>
              <a:ext cx="2057400" cy="1269998"/>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gradFill flip="none" rotWithShape="1">
              <a:gsLst>
                <a:gs pos="0">
                  <a:srgbClr val="EFF4F7">
                    <a:alpha val="0"/>
                  </a:srgbClr>
                </a:gs>
                <a:gs pos="81000">
                  <a:schemeClr val="accent2">
                    <a:tint val="37000"/>
                    <a:satMod val="300000"/>
                    <a:alpha val="55000"/>
                  </a:schemeClr>
                </a:gs>
                <a:gs pos="73000">
                  <a:schemeClr val="accent2">
                    <a:tint val="15000"/>
                    <a:satMod val="350000"/>
                    <a:alpha val="34000"/>
                  </a:schemeClr>
                </a:gs>
                <a:gs pos="4000">
                  <a:schemeClr val="accent2">
                    <a:tint val="15000"/>
                    <a:satMod val="350000"/>
                    <a:alpha val="0"/>
                  </a:schemeClr>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wrap="none" lIns="9525" tIns="168275" rIns="485775" bIns="168275" spcCol="1270" anchor="ctr"/>
            <a:lstStyle/>
            <a:p>
              <a:pPr marL="347472" lvl="1" algn="ctr" defTabSz="666750">
                <a:spcBef>
                  <a:spcPts val="400"/>
                </a:spcBef>
                <a:spcAft>
                  <a:spcPts val="400"/>
                </a:spcAft>
                <a:defRPr/>
              </a:pPr>
              <a:endParaRPr lang="en-US" sz="2800" b="1" dirty="0">
                <a:solidFill>
                  <a:schemeClr val="tx1"/>
                </a:solidFill>
                <a:latin typeface="Arial" pitchFamily="34" charset="0"/>
                <a:cs typeface="Arial" pitchFamily="34" charset="0"/>
              </a:endParaRPr>
            </a:p>
          </p:txBody>
        </p:sp>
      </p:grpSp>
      <p:sp>
        <p:nvSpPr>
          <p:cNvPr id="16" name="Footer Placeholder 7">
            <a:extLst>
              <a:ext uri="{FF2B5EF4-FFF2-40B4-BE49-F238E27FC236}">
                <a16:creationId xmlns="" xmlns:a16="http://schemas.microsoft.com/office/drawing/2014/main" id="{591FC39D-59F5-4F81-A757-A825D260D4DF}"/>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pic>
        <p:nvPicPr>
          <p:cNvPr id="17" name="Picture 16" descr="CM Logo_col.jpg">
            <a:extLst>
              <a:ext uri="{FF2B5EF4-FFF2-40B4-BE49-F238E27FC236}">
                <a16:creationId xmlns="" xmlns:a16="http://schemas.microsoft.com/office/drawing/2014/main" id="{98995697-DCD6-4860-B3FA-67C53A417C18}"/>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8" name="Footer Placeholder 10">
            <a:extLst>
              <a:ext uri="{FF2B5EF4-FFF2-40B4-BE49-F238E27FC236}">
                <a16:creationId xmlns="" xmlns:a16="http://schemas.microsoft.com/office/drawing/2014/main" id="{10A6E19A-78C1-41E1-B77D-D58BA1346736}"/>
              </a:ext>
            </a:extLst>
          </p:cNvPr>
          <p:cNvSpPr txBox="1">
            <a:spLocks/>
          </p:cNvSpPr>
          <p:nvPr/>
        </p:nvSpPr>
        <p:spPr>
          <a:xfrm>
            <a:off x="838200" y="6366114"/>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dirty="0">
                <a:solidFill>
                  <a:srgbClr val="CF0001"/>
                </a:solidFill>
                <a:latin typeface="Myriad Pro"/>
              </a:rPr>
              <a:t>Catholic Mission Cultural Consulting</a:t>
            </a:r>
          </a:p>
        </p:txBody>
      </p:sp>
      <p:grpSp>
        <p:nvGrpSpPr>
          <p:cNvPr id="19" name="Group 13">
            <a:extLst>
              <a:ext uri="{FF2B5EF4-FFF2-40B4-BE49-F238E27FC236}">
                <a16:creationId xmlns="" xmlns:a16="http://schemas.microsoft.com/office/drawing/2014/main" id="{1016A0FE-C71C-4D44-8C20-ADA8299FE4E0}"/>
              </a:ext>
            </a:extLst>
          </p:cNvPr>
          <p:cNvGrpSpPr/>
          <p:nvPr/>
        </p:nvGrpSpPr>
        <p:grpSpPr>
          <a:xfrm>
            <a:off x="756745" y="6274676"/>
            <a:ext cx="10909738" cy="45719"/>
            <a:chOff x="285720" y="428604"/>
            <a:chExt cx="7072362" cy="71438"/>
          </a:xfrm>
        </p:grpSpPr>
        <p:cxnSp>
          <p:nvCxnSpPr>
            <p:cNvPr id="20" name="Straight Connector 19">
              <a:extLst>
                <a:ext uri="{FF2B5EF4-FFF2-40B4-BE49-F238E27FC236}">
                  <a16:creationId xmlns="" xmlns:a16="http://schemas.microsoft.com/office/drawing/2014/main" id="{D2B29B55-3633-4725-AE8A-86C756AF8192}"/>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2DE2E782-C056-4B2D-B278-C9FB8077F8D3}"/>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1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838200" y="247405"/>
            <a:ext cx="10515600" cy="2177348"/>
          </a:xfrm>
        </p:spPr>
        <p:txBody>
          <a:bodyPr>
            <a:normAutofit/>
          </a:bodyPr>
          <a:lstStyle/>
          <a:p>
            <a:r>
              <a:rPr lang="en-US" dirty="0"/>
              <a:t>Cultural Dialogue – Women in Leadership</a:t>
            </a:r>
            <a:r>
              <a:rPr lang="en-US" b="1" dirty="0">
                <a:solidFill>
                  <a:srgbClr val="000000"/>
                </a:solidFill>
              </a:rPr>
              <a:t/>
            </a:r>
            <a:br>
              <a:rPr lang="en-US" b="1" dirty="0">
                <a:solidFill>
                  <a:srgbClr val="000000"/>
                </a:solidFill>
              </a:rPr>
            </a:br>
            <a:endParaRPr lang="en-US" dirty="0"/>
          </a:p>
        </p:txBody>
      </p:sp>
      <p:sp>
        <p:nvSpPr>
          <p:cNvPr id="138243" name="Footer Placeholder 3"/>
          <p:cNvSpPr>
            <a:spLocks noGrp="1"/>
          </p:cNvSpPr>
          <p:nvPr>
            <p:ph type="ftr" sz="quarter" idx="10"/>
          </p:nvPr>
        </p:nvSpPr>
        <p:spPr>
          <a:noFill/>
          <a:ln>
            <a:miter lim="800000"/>
            <a:headEnd/>
            <a:tailEnd/>
          </a:ln>
        </p:spPr>
        <p:txBody>
          <a:bodyPr numCol="1" compatLnSpc="1">
            <a:prstTxWarp prst="textNoShape">
              <a:avLst/>
            </a:prstTxWarp>
          </a:bodyPr>
          <a:lstStyle/>
          <a:p>
            <a:r>
              <a:rPr lang="en-US" dirty="0">
                <a:latin typeface="Arial" pitchFamily="127" charset="0"/>
                <a:ea typeface="ＭＳ Ｐゴシック" pitchFamily="127" charset="-128"/>
                <a:cs typeface="ＭＳ Ｐゴシック" pitchFamily="127" charset="-128"/>
              </a:rPr>
              <a:t>.</a:t>
            </a:r>
          </a:p>
        </p:txBody>
      </p:sp>
      <p:sp>
        <p:nvSpPr>
          <p:cNvPr id="5" name="Footer Placeholder 7">
            <a:extLst>
              <a:ext uri="{FF2B5EF4-FFF2-40B4-BE49-F238E27FC236}">
                <a16:creationId xmlns="" xmlns:a16="http://schemas.microsoft.com/office/drawing/2014/main" id="{61E91483-85F9-4DC0-87E4-BC6496B78651}"/>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7" name="Group 13">
            <a:extLst>
              <a:ext uri="{FF2B5EF4-FFF2-40B4-BE49-F238E27FC236}">
                <a16:creationId xmlns="" xmlns:a16="http://schemas.microsoft.com/office/drawing/2014/main" id="{87A998DC-861E-45A6-B578-E8FB226F616E}"/>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4A22199A-8FB0-44FC-8F65-F84CF0233E21}"/>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9F8B6BEC-C9EA-4DD3-A707-D110A3322F21}"/>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descr="CM Logo_col.jpg">
            <a:extLst>
              <a:ext uri="{FF2B5EF4-FFF2-40B4-BE49-F238E27FC236}">
                <a16:creationId xmlns="" xmlns:a16="http://schemas.microsoft.com/office/drawing/2014/main" id="{4842E9CF-FDB1-429F-8B1B-324B3C0BD1B9}"/>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1" name="Footer Placeholder 10">
            <a:extLst>
              <a:ext uri="{FF2B5EF4-FFF2-40B4-BE49-F238E27FC236}">
                <a16:creationId xmlns="" xmlns:a16="http://schemas.microsoft.com/office/drawing/2014/main" id="{C50A6B27-9679-4204-A8D9-EC1E31DC3007}"/>
              </a:ext>
            </a:extLst>
          </p:cNvPr>
          <p:cNvSpPr txBox="1">
            <a:spLocks/>
          </p:cNvSpPr>
          <p:nvPr/>
        </p:nvSpPr>
        <p:spPr>
          <a:xfrm>
            <a:off x="838200" y="6366114"/>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dirty="0">
                <a:solidFill>
                  <a:srgbClr val="CF0001"/>
                </a:solidFill>
                <a:latin typeface="Myriad Pro"/>
              </a:rPr>
              <a:t>Catholic Mission Cultural Consulting</a:t>
            </a:r>
          </a:p>
        </p:txBody>
      </p:sp>
      <p:sp>
        <p:nvSpPr>
          <p:cNvPr id="2" name="Content Placeholder 1">
            <a:extLst>
              <a:ext uri="{FF2B5EF4-FFF2-40B4-BE49-F238E27FC236}">
                <a16:creationId xmlns="" xmlns:a16="http://schemas.microsoft.com/office/drawing/2014/main" id="{0C28554B-E733-4D63-9C42-D761ADB14A7D}"/>
              </a:ext>
            </a:extLst>
          </p:cNvPr>
          <p:cNvSpPr>
            <a:spLocks noGrp="1"/>
          </p:cNvSpPr>
          <p:nvPr>
            <p:ph idx="1"/>
          </p:nvPr>
        </p:nvSpPr>
        <p:spPr/>
        <p:txBody>
          <a:bodyPr/>
          <a:lstStyle/>
          <a:p>
            <a:endParaRPr lang="en-US" dirty="0"/>
          </a:p>
        </p:txBody>
      </p:sp>
      <p:grpSp>
        <p:nvGrpSpPr>
          <p:cNvPr id="14" name="Group 30">
            <a:extLst>
              <a:ext uri="{FF2B5EF4-FFF2-40B4-BE49-F238E27FC236}">
                <a16:creationId xmlns="" xmlns:a16="http://schemas.microsoft.com/office/drawing/2014/main" id="{26BA490A-E3A4-44D8-8031-C5562791AB1D}"/>
              </a:ext>
            </a:extLst>
          </p:cNvPr>
          <p:cNvGrpSpPr>
            <a:grpSpLocks/>
          </p:cNvGrpSpPr>
          <p:nvPr/>
        </p:nvGrpSpPr>
        <p:grpSpPr bwMode="auto">
          <a:xfrm>
            <a:off x="2027549" y="1292915"/>
            <a:ext cx="2438400" cy="1270000"/>
            <a:chOff x="2514600" y="1600200"/>
            <a:chExt cx="2438400" cy="1269999"/>
          </a:xfrm>
        </p:grpSpPr>
        <p:sp>
          <p:nvSpPr>
            <p:cNvPr id="15" name="Freeform 8">
              <a:extLst>
                <a:ext uri="{FF2B5EF4-FFF2-40B4-BE49-F238E27FC236}">
                  <a16:creationId xmlns="" xmlns:a16="http://schemas.microsoft.com/office/drawing/2014/main" id="{773E2053-9809-46EC-9741-4CF3FA1740CF}"/>
                </a:ext>
              </a:extLst>
            </p:cNvPr>
            <p:cNvSpPr/>
            <p:nvPr/>
          </p:nvSpPr>
          <p:spPr>
            <a:xfrm>
              <a:off x="2514600" y="1600200"/>
              <a:ext cx="2438400" cy="1269999"/>
            </a:xfrm>
            <a:custGeom>
              <a:avLst/>
              <a:gdLst>
                <a:gd name="connsiteX0" fmla="*/ 0 w 2438400"/>
                <a:gd name="connsiteY0" fmla="*/ 211671 h 1269999"/>
                <a:gd name="connsiteX1" fmla="*/ 61997 w 2438400"/>
                <a:gd name="connsiteY1" fmla="*/ 61997 h 1269999"/>
                <a:gd name="connsiteX2" fmla="*/ 211671 w 2438400"/>
                <a:gd name="connsiteY2" fmla="*/ 0 h 1269999"/>
                <a:gd name="connsiteX3" fmla="*/ 2226729 w 2438400"/>
                <a:gd name="connsiteY3" fmla="*/ 0 h 1269999"/>
                <a:gd name="connsiteX4" fmla="*/ 2376403 w 2438400"/>
                <a:gd name="connsiteY4" fmla="*/ 61997 h 1269999"/>
                <a:gd name="connsiteX5" fmla="*/ 2438400 w 2438400"/>
                <a:gd name="connsiteY5" fmla="*/ 211671 h 1269999"/>
                <a:gd name="connsiteX6" fmla="*/ 2438400 w 2438400"/>
                <a:gd name="connsiteY6" fmla="*/ 1058328 h 1269999"/>
                <a:gd name="connsiteX7" fmla="*/ 2376403 w 2438400"/>
                <a:gd name="connsiteY7" fmla="*/ 1208002 h 1269999"/>
                <a:gd name="connsiteX8" fmla="*/ 2226729 w 2438400"/>
                <a:gd name="connsiteY8" fmla="*/ 1269999 h 1269999"/>
                <a:gd name="connsiteX9" fmla="*/ 211671 w 2438400"/>
                <a:gd name="connsiteY9" fmla="*/ 1269999 h 1269999"/>
                <a:gd name="connsiteX10" fmla="*/ 61997 w 2438400"/>
                <a:gd name="connsiteY10" fmla="*/ 1208002 h 1269999"/>
                <a:gd name="connsiteX11" fmla="*/ 0 w 2438400"/>
                <a:gd name="connsiteY11" fmla="*/ 1058328 h 1269999"/>
                <a:gd name="connsiteX12" fmla="*/ 0 w 2438400"/>
                <a:gd name="connsiteY12"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1269999">
                  <a:moveTo>
                    <a:pt x="0" y="211671"/>
                  </a:moveTo>
                  <a:cubicBezTo>
                    <a:pt x="0" y="155532"/>
                    <a:pt x="22301" y="101693"/>
                    <a:pt x="61997" y="61997"/>
                  </a:cubicBezTo>
                  <a:cubicBezTo>
                    <a:pt x="101693" y="22301"/>
                    <a:pt x="155532" y="0"/>
                    <a:pt x="211671" y="0"/>
                  </a:cubicBezTo>
                  <a:lnTo>
                    <a:pt x="2226729" y="0"/>
                  </a:lnTo>
                  <a:cubicBezTo>
                    <a:pt x="2282868" y="0"/>
                    <a:pt x="2336707" y="22301"/>
                    <a:pt x="2376403" y="61997"/>
                  </a:cubicBezTo>
                  <a:cubicBezTo>
                    <a:pt x="2416099" y="101693"/>
                    <a:pt x="2438400" y="155532"/>
                    <a:pt x="2438400" y="211671"/>
                  </a:cubicBezTo>
                  <a:lnTo>
                    <a:pt x="2438400" y="1058328"/>
                  </a:lnTo>
                  <a:cubicBezTo>
                    <a:pt x="2438400" y="1114467"/>
                    <a:pt x="2416099" y="1168306"/>
                    <a:pt x="2376403" y="1208002"/>
                  </a:cubicBezTo>
                  <a:cubicBezTo>
                    <a:pt x="2336707" y="1247698"/>
                    <a:pt x="2282868" y="1269999"/>
                    <a:pt x="2226729" y="1269999"/>
                  </a:cubicBezTo>
                  <a:lnTo>
                    <a:pt x="211671" y="1269999"/>
                  </a:lnTo>
                  <a:cubicBezTo>
                    <a:pt x="155532" y="1269999"/>
                    <a:pt x="101693" y="1247698"/>
                    <a:pt x="61997" y="1208002"/>
                  </a:cubicBezTo>
                  <a:cubicBezTo>
                    <a:pt x="22301" y="1168306"/>
                    <a:pt x="0" y="1114467"/>
                    <a:pt x="0" y="1058328"/>
                  </a:cubicBezTo>
                  <a:lnTo>
                    <a:pt x="0" y="211671"/>
                  </a:lnTo>
                  <a:close/>
                </a:path>
              </a:pathLst>
            </a:custGeom>
            <a:noFill/>
            <a:ln>
              <a:noFill/>
            </a:ln>
            <a:effectLst/>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lIns="145816" tIns="103906" rIns="145816" bIns="103906" spcCol="1270" anchor="ctr"/>
            <a:lstStyle/>
            <a:p>
              <a:pPr algn="ctr" defTabSz="977900">
                <a:defRPr/>
              </a:pPr>
              <a:r>
                <a:rPr lang="en-US" sz="2000" b="1" dirty="0">
                  <a:solidFill>
                    <a:schemeClr val="tx1"/>
                  </a:solidFill>
                  <a:latin typeface="Arial" pitchFamily="34" charset="0"/>
                  <a:cs typeface="Arial" pitchFamily="34" charset="0"/>
                </a:rPr>
                <a:t>Phase I </a:t>
              </a:r>
            </a:p>
            <a:p>
              <a:pPr algn="ctr" defTabSz="977900">
                <a:defRPr/>
              </a:pPr>
              <a:r>
                <a:rPr lang="en-US" dirty="0">
                  <a:solidFill>
                    <a:schemeClr val="tx1"/>
                  </a:solidFill>
                  <a:latin typeface="Arial" pitchFamily="34" charset="0"/>
                  <a:cs typeface="Arial" pitchFamily="34" charset="0"/>
                </a:rPr>
                <a:t>Initiate</a:t>
              </a:r>
            </a:p>
          </p:txBody>
        </p:sp>
        <p:sp>
          <p:nvSpPr>
            <p:cNvPr id="16" name="Freeform 24">
              <a:extLst>
                <a:ext uri="{FF2B5EF4-FFF2-40B4-BE49-F238E27FC236}">
                  <a16:creationId xmlns="" xmlns:a16="http://schemas.microsoft.com/office/drawing/2014/main" id="{B38493B1-5DE5-4184-A0DB-641786BDCD00}"/>
                </a:ext>
              </a:extLst>
            </p:cNvPr>
            <p:cNvSpPr/>
            <p:nvPr/>
          </p:nvSpPr>
          <p:spPr>
            <a:xfrm>
              <a:off x="2819400" y="1600200"/>
              <a:ext cx="20574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gradFill flip="none" rotWithShape="1">
              <a:gsLst>
                <a:gs pos="0">
                  <a:srgbClr val="EFF4F7">
                    <a:alpha val="0"/>
                  </a:srgbClr>
                </a:gs>
                <a:gs pos="81000">
                  <a:schemeClr val="accent2">
                    <a:tint val="37000"/>
                    <a:satMod val="300000"/>
                    <a:alpha val="55000"/>
                  </a:schemeClr>
                </a:gs>
                <a:gs pos="73000">
                  <a:schemeClr val="accent2">
                    <a:tint val="15000"/>
                    <a:satMod val="350000"/>
                    <a:alpha val="34000"/>
                  </a:schemeClr>
                </a:gs>
                <a:gs pos="4000">
                  <a:schemeClr val="accent2">
                    <a:tint val="15000"/>
                    <a:satMod val="350000"/>
                    <a:alpha val="0"/>
                  </a:schemeClr>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wrap="none" lIns="9525" tIns="168275" rIns="485775" bIns="168275" spcCol="1270" anchor="ctr"/>
            <a:lstStyle/>
            <a:p>
              <a:pPr marL="347472" lvl="1" algn="ctr" defTabSz="666750">
                <a:spcBef>
                  <a:spcPts val="400"/>
                </a:spcBef>
                <a:spcAft>
                  <a:spcPts val="400"/>
                </a:spcAft>
                <a:defRPr/>
              </a:pPr>
              <a:endParaRPr lang="en-US" sz="2800" b="1" dirty="0">
                <a:solidFill>
                  <a:schemeClr val="tx1"/>
                </a:solidFill>
                <a:latin typeface="Arial" pitchFamily="34" charset="0"/>
                <a:cs typeface="Arial" pitchFamily="34" charset="0"/>
              </a:endParaRPr>
            </a:p>
          </p:txBody>
        </p:sp>
      </p:grpSp>
      <p:grpSp>
        <p:nvGrpSpPr>
          <p:cNvPr id="17" name="Group 37">
            <a:extLst>
              <a:ext uri="{FF2B5EF4-FFF2-40B4-BE49-F238E27FC236}">
                <a16:creationId xmlns="" xmlns:a16="http://schemas.microsoft.com/office/drawing/2014/main" id="{09A1E445-2E95-4E52-A1D9-3851B3036299}"/>
              </a:ext>
            </a:extLst>
          </p:cNvPr>
          <p:cNvGrpSpPr>
            <a:grpSpLocks/>
          </p:cNvGrpSpPr>
          <p:nvPr/>
        </p:nvGrpSpPr>
        <p:grpSpPr bwMode="auto">
          <a:xfrm>
            <a:off x="2063552" y="2865180"/>
            <a:ext cx="2438400" cy="1295400"/>
            <a:chOff x="2514600" y="2971800"/>
            <a:chExt cx="2438400" cy="1295399"/>
          </a:xfrm>
        </p:grpSpPr>
        <p:sp>
          <p:nvSpPr>
            <p:cNvPr id="18" name="Freeform 10">
              <a:extLst>
                <a:ext uri="{FF2B5EF4-FFF2-40B4-BE49-F238E27FC236}">
                  <a16:creationId xmlns="" xmlns:a16="http://schemas.microsoft.com/office/drawing/2014/main" id="{26C16A96-F439-4895-940C-F3E5158FFBCB}"/>
                </a:ext>
              </a:extLst>
            </p:cNvPr>
            <p:cNvSpPr/>
            <p:nvPr/>
          </p:nvSpPr>
          <p:spPr>
            <a:xfrm>
              <a:off x="2514600" y="2997200"/>
              <a:ext cx="2438400" cy="1269999"/>
            </a:xfrm>
            <a:custGeom>
              <a:avLst/>
              <a:gdLst>
                <a:gd name="connsiteX0" fmla="*/ 0 w 2438400"/>
                <a:gd name="connsiteY0" fmla="*/ 211671 h 1269999"/>
                <a:gd name="connsiteX1" fmla="*/ 61997 w 2438400"/>
                <a:gd name="connsiteY1" fmla="*/ 61997 h 1269999"/>
                <a:gd name="connsiteX2" fmla="*/ 211671 w 2438400"/>
                <a:gd name="connsiteY2" fmla="*/ 0 h 1269999"/>
                <a:gd name="connsiteX3" fmla="*/ 2226729 w 2438400"/>
                <a:gd name="connsiteY3" fmla="*/ 0 h 1269999"/>
                <a:gd name="connsiteX4" fmla="*/ 2376403 w 2438400"/>
                <a:gd name="connsiteY4" fmla="*/ 61997 h 1269999"/>
                <a:gd name="connsiteX5" fmla="*/ 2438400 w 2438400"/>
                <a:gd name="connsiteY5" fmla="*/ 211671 h 1269999"/>
                <a:gd name="connsiteX6" fmla="*/ 2438400 w 2438400"/>
                <a:gd name="connsiteY6" fmla="*/ 1058328 h 1269999"/>
                <a:gd name="connsiteX7" fmla="*/ 2376403 w 2438400"/>
                <a:gd name="connsiteY7" fmla="*/ 1208002 h 1269999"/>
                <a:gd name="connsiteX8" fmla="*/ 2226729 w 2438400"/>
                <a:gd name="connsiteY8" fmla="*/ 1269999 h 1269999"/>
                <a:gd name="connsiteX9" fmla="*/ 211671 w 2438400"/>
                <a:gd name="connsiteY9" fmla="*/ 1269999 h 1269999"/>
                <a:gd name="connsiteX10" fmla="*/ 61997 w 2438400"/>
                <a:gd name="connsiteY10" fmla="*/ 1208002 h 1269999"/>
                <a:gd name="connsiteX11" fmla="*/ 0 w 2438400"/>
                <a:gd name="connsiteY11" fmla="*/ 1058328 h 1269999"/>
                <a:gd name="connsiteX12" fmla="*/ 0 w 2438400"/>
                <a:gd name="connsiteY12"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1269999">
                  <a:moveTo>
                    <a:pt x="0" y="211671"/>
                  </a:moveTo>
                  <a:cubicBezTo>
                    <a:pt x="0" y="155532"/>
                    <a:pt x="22301" y="101693"/>
                    <a:pt x="61997" y="61997"/>
                  </a:cubicBezTo>
                  <a:cubicBezTo>
                    <a:pt x="101693" y="22301"/>
                    <a:pt x="155532" y="0"/>
                    <a:pt x="211671" y="0"/>
                  </a:cubicBezTo>
                  <a:lnTo>
                    <a:pt x="2226729" y="0"/>
                  </a:lnTo>
                  <a:cubicBezTo>
                    <a:pt x="2282868" y="0"/>
                    <a:pt x="2336707" y="22301"/>
                    <a:pt x="2376403" y="61997"/>
                  </a:cubicBezTo>
                  <a:cubicBezTo>
                    <a:pt x="2416099" y="101693"/>
                    <a:pt x="2438400" y="155532"/>
                    <a:pt x="2438400" y="211671"/>
                  </a:cubicBezTo>
                  <a:lnTo>
                    <a:pt x="2438400" y="1058328"/>
                  </a:lnTo>
                  <a:cubicBezTo>
                    <a:pt x="2438400" y="1114467"/>
                    <a:pt x="2416099" y="1168306"/>
                    <a:pt x="2376403" y="1208002"/>
                  </a:cubicBezTo>
                  <a:cubicBezTo>
                    <a:pt x="2336707" y="1247698"/>
                    <a:pt x="2282868" y="1269999"/>
                    <a:pt x="2226729" y="1269999"/>
                  </a:cubicBezTo>
                  <a:lnTo>
                    <a:pt x="211671" y="1269999"/>
                  </a:lnTo>
                  <a:cubicBezTo>
                    <a:pt x="155532" y="1269999"/>
                    <a:pt x="101693" y="1247698"/>
                    <a:pt x="61997" y="1208002"/>
                  </a:cubicBezTo>
                  <a:cubicBezTo>
                    <a:pt x="22301" y="1168306"/>
                    <a:pt x="0" y="1114467"/>
                    <a:pt x="0" y="1058328"/>
                  </a:cubicBezTo>
                  <a:lnTo>
                    <a:pt x="0" y="211671"/>
                  </a:lnTo>
                  <a:close/>
                </a:path>
              </a:pathLst>
            </a:custGeom>
            <a:noFill/>
            <a:ln>
              <a:noFill/>
            </a:ln>
            <a:effectLst/>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lIns="145816" tIns="103906" rIns="145816" bIns="103906" spcCol="1270" anchor="ctr"/>
            <a:lstStyle/>
            <a:p>
              <a:pPr algn="ctr" defTabSz="977900">
                <a:defRPr/>
              </a:pPr>
              <a:r>
                <a:rPr lang="en-US" sz="2000" b="1" dirty="0">
                  <a:solidFill>
                    <a:schemeClr val="tx1"/>
                  </a:solidFill>
                  <a:latin typeface="Arial" pitchFamily="34" charset="0"/>
                  <a:cs typeface="Arial" pitchFamily="34" charset="0"/>
                </a:rPr>
                <a:t>Phase II </a:t>
              </a:r>
            </a:p>
            <a:p>
              <a:pPr algn="ctr" defTabSz="977900">
                <a:defRPr/>
              </a:pPr>
              <a:r>
                <a:rPr lang="en-US" dirty="0">
                  <a:solidFill>
                    <a:schemeClr val="tx1"/>
                  </a:solidFill>
                  <a:latin typeface="Arial" pitchFamily="34" charset="0"/>
                  <a:cs typeface="Arial" pitchFamily="34" charset="0"/>
                </a:rPr>
                <a:t>Create Shared Understanding</a:t>
              </a:r>
            </a:p>
          </p:txBody>
        </p:sp>
        <p:sp>
          <p:nvSpPr>
            <p:cNvPr id="19" name="Freeform 35">
              <a:extLst>
                <a:ext uri="{FF2B5EF4-FFF2-40B4-BE49-F238E27FC236}">
                  <a16:creationId xmlns="" xmlns:a16="http://schemas.microsoft.com/office/drawing/2014/main" id="{377E16F4-8BB0-4741-BB3B-FD2E09BCBB1F}"/>
                </a:ext>
              </a:extLst>
            </p:cNvPr>
            <p:cNvSpPr/>
            <p:nvPr/>
          </p:nvSpPr>
          <p:spPr>
            <a:xfrm>
              <a:off x="2819400" y="2971800"/>
              <a:ext cx="20574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gradFill flip="none" rotWithShape="1">
              <a:gsLst>
                <a:gs pos="0">
                  <a:srgbClr val="EFF4F7">
                    <a:alpha val="0"/>
                  </a:srgbClr>
                </a:gs>
                <a:gs pos="81000">
                  <a:schemeClr val="accent2">
                    <a:tint val="37000"/>
                    <a:satMod val="300000"/>
                    <a:alpha val="55000"/>
                  </a:schemeClr>
                </a:gs>
                <a:gs pos="73000">
                  <a:schemeClr val="accent2">
                    <a:tint val="15000"/>
                    <a:satMod val="350000"/>
                    <a:alpha val="34000"/>
                  </a:schemeClr>
                </a:gs>
                <a:gs pos="4000">
                  <a:schemeClr val="accent2">
                    <a:tint val="15000"/>
                    <a:satMod val="350000"/>
                    <a:alpha val="0"/>
                  </a:schemeClr>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wrap="none" lIns="9525" tIns="168275" rIns="485775" bIns="168275" spcCol="1270" anchor="ctr"/>
            <a:lstStyle/>
            <a:p>
              <a:pPr marL="347472" lvl="1" algn="ctr" defTabSz="666750">
                <a:spcBef>
                  <a:spcPts val="400"/>
                </a:spcBef>
                <a:spcAft>
                  <a:spcPts val="400"/>
                </a:spcAft>
                <a:defRPr/>
              </a:pPr>
              <a:endParaRPr lang="en-US" sz="2800" b="1" dirty="0">
                <a:solidFill>
                  <a:schemeClr val="tx1"/>
                </a:solidFill>
                <a:latin typeface="Arial" pitchFamily="34" charset="0"/>
                <a:cs typeface="Arial" pitchFamily="34" charset="0"/>
              </a:endParaRPr>
            </a:p>
          </p:txBody>
        </p:sp>
      </p:grpSp>
      <p:grpSp>
        <p:nvGrpSpPr>
          <p:cNvPr id="20" name="Group 38">
            <a:extLst>
              <a:ext uri="{FF2B5EF4-FFF2-40B4-BE49-F238E27FC236}">
                <a16:creationId xmlns="" xmlns:a16="http://schemas.microsoft.com/office/drawing/2014/main" id="{46CB6D21-92CF-46CA-A64F-F39374D0636A}"/>
              </a:ext>
            </a:extLst>
          </p:cNvPr>
          <p:cNvGrpSpPr>
            <a:grpSpLocks/>
          </p:cNvGrpSpPr>
          <p:nvPr/>
        </p:nvGrpSpPr>
        <p:grpSpPr bwMode="auto">
          <a:xfrm>
            <a:off x="2056578" y="4668431"/>
            <a:ext cx="2438400" cy="1320800"/>
            <a:chOff x="2514600" y="4343400"/>
            <a:chExt cx="2438400" cy="1320798"/>
          </a:xfrm>
        </p:grpSpPr>
        <p:sp>
          <p:nvSpPr>
            <p:cNvPr id="21" name="Freeform 12">
              <a:extLst>
                <a:ext uri="{FF2B5EF4-FFF2-40B4-BE49-F238E27FC236}">
                  <a16:creationId xmlns="" xmlns:a16="http://schemas.microsoft.com/office/drawing/2014/main" id="{286D228A-CA73-4215-999B-08502ED5F958}"/>
                </a:ext>
              </a:extLst>
            </p:cNvPr>
            <p:cNvSpPr/>
            <p:nvPr/>
          </p:nvSpPr>
          <p:spPr>
            <a:xfrm>
              <a:off x="2514600" y="4394200"/>
              <a:ext cx="2438400" cy="1269998"/>
            </a:xfrm>
            <a:custGeom>
              <a:avLst/>
              <a:gdLst>
                <a:gd name="connsiteX0" fmla="*/ 0 w 2438400"/>
                <a:gd name="connsiteY0" fmla="*/ 211671 h 1269999"/>
                <a:gd name="connsiteX1" fmla="*/ 61997 w 2438400"/>
                <a:gd name="connsiteY1" fmla="*/ 61997 h 1269999"/>
                <a:gd name="connsiteX2" fmla="*/ 211671 w 2438400"/>
                <a:gd name="connsiteY2" fmla="*/ 0 h 1269999"/>
                <a:gd name="connsiteX3" fmla="*/ 2226729 w 2438400"/>
                <a:gd name="connsiteY3" fmla="*/ 0 h 1269999"/>
                <a:gd name="connsiteX4" fmla="*/ 2376403 w 2438400"/>
                <a:gd name="connsiteY4" fmla="*/ 61997 h 1269999"/>
                <a:gd name="connsiteX5" fmla="*/ 2438400 w 2438400"/>
                <a:gd name="connsiteY5" fmla="*/ 211671 h 1269999"/>
                <a:gd name="connsiteX6" fmla="*/ 2438400 w 2438400"/>
                <a:gd name="connsiteY6" fmla="*/ 1058328 h 1269999"/>
                <a:gd name="connsiteX7" fmla="*/ 2376403 w 2438400"/>
                <a:gd name="connsiteY7" fmla="*/ 1208002 h 1269999"/>
                <a:gd name="connsiteX8" fmla="*/ 2226729 w 2438400"/>
                <a:gd name="connsiteY8" fmla="*/ 1269999 h 1269999"/>
                <a:gd name="connsiteX9" fmla="*/ 211671 w 2438400"/>
                <a:gd name="connsiteY9" fmla="*/ 1269999 h 1269999"/>
                <a:gd name="connsiteX10" fmla="*/ 61997 w 2438400"/>
                <a:gd name="connsiteY10" fmla="*/ 1208002 h 1269999"/>
                <a:gd name="connsiteX11" fmla="*/ 0 w 2438400"/>
                <a:gd name="connsiteY11" fmla="*/ 1058328 h 1269999"/>
                <a:gd name="connsiteX12" fmla="*/ 0 w 2438400"/>
                <a:gd name="connsiteY12"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1269999">
                  <a:moveTo>
                    <a:pt x="0" y="211671"/>
                  </a:moveTo>
                  <a:cubicBezTo>
                    <a:pt x="0" y="155532"/>
                    <a:pt x="22301" y="101693"/>
                    <a:pt x="61997" y="61997"/>
                  </a:cubicBezTo>
                  <a:cubicBezTo>
                    <a:pt x="101693" y="22301"/>
                    <a:pt x="155532" y="0"/>
                    <a:pt x="211671" y="0"/>
                  </a:cubicBezTo>
                  <a:lnTo>
                    <a:pt x="2226729" y="0"/>
                  </a:lnTo>
                  <a:cubicBezTo>
                    <a:pt x="2282868" y="0"/>
                    <a:pt x="2336707" y="22301"/>
                    <a:pt x="2376403" y="61997"/>
                  </a:cubicBezTo>
                  <a:cubicBezTo>
                    <a:pt x="2416099" y="101693"/>
                    <a:pt x="2438400" y="155532"/>
                    <a:pt x="2438400" y="211671"/>
                  </a:cubicBezTo>
                  <a:lnTo>
                    <a:pt x="2438400" y="1058328"/>
                  </a:lnTo>
                  <a:cubicBezTo>
                    <a:pt x="2438400" y="1114467"/>
                    <a:pt x="2416099" y="1168306"/>
                    <a:pt x="2376403" y="1208002"/>
                  </a:cubicBezTo>
                  <a:cubicBezTo>
                    <a:pt x="2336707" y="1247698"/>
                    <a:pt x="2282868" y="1269999"/>
                    <a:pt x="2226729" y="1269999"/>
                  </a:cubicBezTo>
                  <a:lnTo>
                    <a:pt x="211671" y="1269999"/>
                  </a:lnTo>
                  <a:cubicBezTo>
                    <a:pt x="155532" y="1269999"/>
                    <a:pt x="101693" y="1247698"/>
                    <a:pt x="61997" y="1208002"/>
                  </a:cubicBezTo>
                  <a:cubicBezTo>
                    <a:pt x="22301" y="1168306"/>
                    <a:pt x="0" y="1114467"/>
                    <a:pt x="0" y="1058328"/>
                  </a:cubicBezTo>
                  <a:lnTo>
                    <a:pt x="0" y="211671"/>
                  </a:lnTo>
                  <a:close/>
                </a:path>
              </a:pathLst>
            </a:custGeom>
            <a:noFill/>
            <a:ln>
              <a:noFill/>
            </a:ln>
            <a:effectLst/>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lIns="145816" tIns="103906" rIns="145816" bIns="103906" spcCol="1270" anchor="ctr"/>
            <a:lstStyle/>
            <a:p>
              <a:pPr algn="ctr" defTabSz="977900">
                <a:defRPr/>
              </a:pPr>
              <a:r>
                <a:rPr lang="en-US" sz="2000" b="1" dirty="0">
                  <a:solidFill>
                    <a:schemeClr val="tx1"/>
                  </a:solidFill>
                  <a:latin typeface="Arial" pitchFamily="34" charset="0"/>
                  <a:cs typeface="Arial" pitchFamily="34" charset="0"/>
                </a:rPr>
                <a:t>Phase III </a:t>
              </a:r>
            </a:p>
            <a:p>
              <a:pPr algn="ctr" defTabSz="977900">
                <a:defRPr/>
              </a:pPr>
              <a:r>
                <a:rPr lang="en-US" dirty="0">
                  <a:solidFill>
                    <a:schemeClr val="tx1"/>
                  </a:solidFill>
                  <a:latin typeface="Arial" pitchFamily="34" charset="0"/>
                  <a:cs typeface="Arial" pitchFamily="34" charset="0"/>
                </a:rPr>
                <a:t>Problem Solve Jointly</a:t>
              </a:r>
            </a:p>
          </p:txBody>
        </p:sp>
        <p:sp>
          <p:nvSpPr>
            <p:cNvPr id="22" name="Freeform 36">
              <a:extLst>
                <a:ext uri="{FF2B5EF4-FFF2-40B4-BE49-F238E27FC236}">
                  <a16:creationId xmlns="" xmlns:a16="http://schemas.microsoft.com/office/drawing/2014/main" id="{63158320-E157-44BD-B763-4D91069AFC7B}"/>
                </a:ext>
              </a:extLst>
            </p:cNvPr>
            <p:cNvSpPr/>
            <p:nvPr/>
          </p:nvSpPr>
          <p:spPr>
            <a:xfrm>
              <a:off x="2819400" y="4343400"/>
              <a:ext cx="2057400" cy="1269998"/>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gradFill flip="none" rotWithShape="1">
              <a:gsLst>
                <a:gs pos="0">
                  <a:srgbClr val="EFF4F7">
                    <a:alpha val="0"/>
                  </a:srgbClr>
                </a:gs>
                <a:gs pos="81000">
                  <a:schemeClr val="accent2">
                    <a:tint val="37000"/>
                    <a:satMod val="300000"/>
                    <a:alpha val="55000"/>
                  </a:schemeClr>
                </a:gs>
                <a:gs pos="73000">
                  <a:schemeClr val="accent2">
                    <a:tint val="15000"/>
                    <a:satMod val="350000"/>
                    <a:alpha val="34000"/>
                  </a:schemeClr>
                </a:gs>
                <a:gs pos="4000">
                  <a:schemeClr val="accent2">
                    <a:tint val="15000"/>
                    <a:satMod val="350000"/>
                    <a:alpha val="0"/>
                  </a:schemeClr>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wrap="none" lIns="9525" tIns="168275" rIns="485775" bIns="168275" spcCol="1270" anchor="ctr"/>
            <a:lstStyle/>
            <a:p>
              <a:pPr marL="347472" lvl="1" algn="ctr" defTabSz="666750">
                <a:spcBef>
                  <a:spcPts val="400"/>
                </a:spcBef>
                <a:spcAft>
                  <a:spcPts val="400"/>
                </a:spcAft>
                <a:defRPr/>
              </a:pPr>
              <a:endParaRPr lang="en-US" sz="2800" b="1" dirty="0">
                <a:solidFill>
                  <a:schemeClr val="tx1"/>
                </a:solidFill>
                <a:latin typeface="Arial" pitchFamily="34" charset="0"/>
                <a:cs typeface="Arial" pitchFamily="34" charset="0"/>
              </a:endParaRPr>
            </a:p>
          </p:txBody>
        </p:sp>
      </p:grpSp>
      <p:sp>
        <p:nvSpPr>
          <p:cNvPr id="24" name="Freeform 7">
            <a:extLst>
              <a:ext uri="{FF2B5EF4-FFF2-40B4-BE49-F238E27FC236}">
                <a16:creationId xmlns="" xmlns:a16="http://schemas.microsoft.com/office/drawing/2014/main" id="{E05FC915-2C37-49A5-AA12-67D65E85EE69}"/>
              </a:ext>
            </a:extLst>
          </p:cNvPr>
          <p:cNvSpPr/>
          <p:nvPr/>
        </p:nvSpPr>
        <p:spPr>
          <a:xfrm>
            <a:off x="4770749" y="1371625"/>
            <a:ext cx="5211450" cy="1346200"/>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noFill/>
          <a:ln>
            <a:noFill/>
          </a:ln>
        </p:spPr>
        <p:style>
          <a:lnRef idx="1">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wrap="none" lIns="9525" tIns="168275" rIns="485775" bIns="168275" spcCol="1270"/>
          <a:lstStyle/>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Frame: What is the context / needs / opportunities?</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Issues: Clericalism, people’s expectations</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Extend an invitation to affected parties</a:t>
            </a:r>
          </a:p>
        </p:txBody>
      </p:sp>
      <p:sp>
        <p:nvSpPr>
          <p:cNvPr id="25" name="Freeform 9">
            <a:extLst>
              <a:ext uri="{FF2B5EF4-FFF2-40B4-BE49-F238E27FC236}">
                <a16:creationId xmlns="" xmlns:a16="http://schemas.microsoft.com/office/drawing/2014/main" id="{B6E2BBCA-67C5-4BAB-BFA9-1BA9AD0D6310}"/>
              </a:ext>
            </a:extLst>
          </p:cNvPr>
          <p:cNvSpPr/>
          <p:nvPr/>
        </p:nvSpPr>
        <p:spPr>
          <a:xfrm>
            <a:off x="4823775" y="2685292"/>
            <a:ext cx="5105399" cy="1658108"/>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noFill/>
          <a:ln>
            <a:noFill/>
          </a:ln>
        </p:spPr>
        <p:style>
          <a:lnRef idx="1">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wrap="none" lIns="9525" tIns="168275" rIns="485775" bIns="168275" spcCol="1270"/>
          <a:lstStyle/>
          <a:p>
            <a:pPr marL="0" lvl="1" indent="-91440" defTabSz="666750">
              <a:spcBef>
                <a:spcPts val="200"/>
              </a:spcBef>
              <a:spcAft>
                <a:spcPts val="200"/>
              </a:spcAft>
              <a:buFontTx/>
              <a:buChar char="••"/>
              <a:defRPr/>
            </a:pPr>
            <a:r>
              <a:rPr lang="en-US" sz="1600" dirty="0">
                <a:solidFill>
                  <a:srgbClr val="0070C0"/>
                </a:solidFill>
                <a:latin typeface="Arial" pitchFamily="34" charset="0"/>
                <a:cs typeface="Arial" pitchFamily="34" charset="0"/>
              </a:rPr>
              <a:t>Past / Future  – Hierarchy / Equality –</a:t>
            </a:r>
          </a:p>
          <a:p>
            <a:pPr marL="0" lvl="1" defTabSz="666750">
              <a:spcBef>
                <a:spcPts val="200"/>
              </a:spcBef>
              <a:spcAft>
                <a:spcPts val="200"/>
              </a:spcAft>
              <a:defRPr/>
            </a:pPr>
            <a:r>
              <a:rPr lang="en-US" sz="1600" dirty="0">
                <a:solidFill>
                  <a:srgbClr val="0070C0"/>
                </a:solidFill>
                <a:latin typeface="Arial" pitchFamily="34" charset="0"/>
                <a:cs typeface="Arial" pitchFamily="34" charset="0"/>
              </a:rPr>
              <a:t> Particularistic / Universalistic – Deductive / Inductive</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What do each of us understand by leadership / authority / service?</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One understanding is …. Another is ……</a:t>
            </a:r>
          </a:p>
          <a:p>
            <a:pPr marL="0" lvl="1" indent="-91440" defTabSz="666750">
              <a:spcBef>
                <a:spcPts val="200"/>
              </a:spcBef>
              <a:buFontTx/>
              <a:buChar char="••"/>
              <a:defRPr/>
            </a:pPr>
            <a:r>
              <a:rPr lang="en-US" sz="1600" dirty="0">
                <a:solidFill>
                  <a:schemeClr val="tx1"/>
                </a:solidFill>
                <a:latin typeface="Arial" pitchFamily="34" charset="0"/>
                <a:cs typeface="Arial" pitchFamily="34" charset="0"/>
              </a:rPr>
              <a:t>What outcomes do we want ?</a:t>
            </a:r>
          </a:p>
          <a:p>
            <a:pPr marL="0" lvl="1" indent="-91440" defTabSz="666750">
              <a:spcBef>
                <a:spcPts val="200"/>
              </a:spcBef>
              <a:buFontTx/>
              <a:buChar char="••"/>
              <a:defRPr/>
            </a:pPr>
            <a:endParaRPr lang="en-US" sz="1600" dirty="0">
              <a:solidFill>
                <a:schemeClr val="tx1"/>
              </a:solidFill>
              <a:latin typeface="Arial" pitchFamily="34" charset="0"/>
              <a:cs typeface="Arial" pitchFamily="34" charset="0"/>
            </a:endParaRPr>
          </a:p>
        </p:txBody>
      </p:sp>
      <p:sp>
        <p:nvSpPr>
          <p:cNvPr id="26" name="Freeform 11">
            <a:extLst>
              <a:ext uri="{FF2B5EF4-FFF2-40B4-BE49-F238E27FC236}">
                <a16:creationId xmlns="" xmlns:a16="http://schemas.microsoft.com/office/drawing/2014/main" id="{6DC6F534-585E-42CC-8F2F-816D4A6AC1DF}"/>
              </a:ext>
            </a:extLst>
          </p:cNvPr>
          <p:cNvSpPr/>
          <p:nvPr/>
        </p:nvSpPr>
        <p:spPr>
          <a:xfrm>
            <a:off x="4889090" y="4545805"/>
            <a:ext cx="5040084" cy="188113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a:noFill/>
          <a:ln>
            <a:noFill/>
          </a:ln>
        </p:spPr>
        <p:style>
          <a:lnRef idx="1">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wrap="none" lIns="9525" tIns="168275" rIns="485775" bIns="168275" spcCol="1270"/>
          <a:lstStyle/>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Realistically we can do …… but not ….</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We can try for more ……</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Jointly visualize success. Would this be acceptable?</a:t>
            </a:r>
          </a:p>
          <a:p>
            <a:pPr marL="0" lvl="1" indent="-91440" defTabSz="666750">
              <a:spcBef>
                <a:spcPts val="200"/>
              </a:spcBef>
              <a:spcAft>
                <a:spcPts val="200"/>
              </a:spcAft>
              <a:buFontTx/>
              <a:buChar char="••"/>
              <a:defRPr/>
            </a:pPr>
            <a:r>
              <a:rPr lang="en-US" sz="1600" dirty="0">
                <a:solidFill>
                  <a:schemeClr val="tx1"/>
                </a:solidFill>
                <a:latin typeface="Arial" pitchFamily="34" charset="0"/>
                <a:cs typeface="Arial" pitchFamily="34" charset="0"/>
              </a:rPr>
              <a:t>Set guiding principles. </a:t>
            </a:r>
          </a:p>
          <a:p>
            <a:pPr marL="0" lvl="1" defTabSz="666750">
              <a:spcBef>
                <a:spcPts val="200"/>
              </a:spcBef>
              <a:spcAft>
                <a:spcPts val="200"/>
              </a:spcAft>
              <a:defRPr/>
            </a:pPr>
            <a:r>
              <a:rPr lang="en-US" sz="1600" dirty="0">
                <a:solidFill>
                  <a:schemeClr val="tx1"/>
                </a:solidFill>
                <a:latin typeface="Arial" pitchFamily="34" charset="0"/>
                <a:cs typeface="Arial" pitchFamily="34" charset="0"/>
              </a:rPr>
              <a:t> We will keep this in mind in the future when …..</a:t>
            </a:r>
          </a:p>
        </p:txBody>
      </p:sp>
    </p:spTree>
    <p:extLst>
      <p:ext uri="{BB962C8B-B14F-4D97-AF65-F5344CB8AC3E}">
        <p14:creationId xmlns:p14="http://schemas.microsoft.com/office/powerpoint/2010/main" val="41863722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65126"/>
            <a:ext cx="10515600" cy="998326"/>
          </a:xfrm>
        </p:spPr>
        <p:txBody>
          <a:bodyPr>
            <a:normAutofit/>
          </a:bodyPr>
          <a:lstStyle/>
          <a:p>
            <a:r>
              <a:rPr lang="en-US" sz="3600" dirty="0"/>
              <a:t>Cultural Mentoring</a:t>
            </a:r>
          </a:p>
        </p:txBody>
      </p:sp>
      <p:sp>
        <p:nvSpPr>
          <p:cNvPr id="8" name="Content Placeholder 7"/>
          <p:cNvSpPr>
            <a:spLocks noGrp="1"/>
          </p:cNvSpPr>
          <p:nvPr>
            <p:ph idx="1"/>
          </p:nvPr>
        </p:nvSpPr>
        <p:spPr>
          <a:xfrm>
            <a:off x="954157" y="1219200"/>
            <a:ext cx="8666921" cy="4114800"/>
          </a:xfrm>
        </p:spPr>
        <p:txBody>
          <a:bodyPr>
            <a:normAutofit/>
          </a:bodyPr>
          <a:lstStyle/>
          <a:p>
            <a:pPr>
              <a:buClr>
                <a:schemeClr val="accent1"/>
              </a:buClr>
              <a:buNone/>
            </a:pPr>
            <a:r>
              <a:rPr lang="en-US" sz="2600" dirty="0">
                <a:solidFill>
                  <a:srgbClr val="0070C0"/>
                </a:solidFill>
                <a:latin typeface="Arial" pitchFamily="30" charset="0"/>
                <a:ea typeface="Arial" pitchFamily="30" charset="0"/>
                <a:cs typeface="Arial" pitchFamily="30" charset="0"/>
              </a:rPr>
              <a:t>The ability to promote and model cultural adaptation and integration</a:t>
            </a:r>
          </a:p>
          <a:p>
            <a:pPr>
              <a:buClr>
                <a:schemeClr val="accent1"/>
              </a:buClr>
              <a:buNone/>
            </a:pPr>
            <a:endParaRPr lang="en-US" sz="2200" dirty="0">
              <a:solidFill>
                <a:srgbClr val="595959"/>
              </a:solidFill>
              <a:latin typeface="Arial" pitchFamily="30" charset="0"/>
              <a:ea typeface="Arial" pitchFamily="30" charset="0"/>
              <a:cs typeface="Arial" pitchFamily="30" charset="0"/>
            </a:endParaRPr>
          </a:p>
          <a:p>
            <a:pPr marL="0" indent="0">
              <a:spcAft>
                <a:spcPts val="1000"/>
              </a:spcAft>
              <a:buNone/>
            </a:pPr>
            <a:r>
              <a:rPr lang="en-US" sz="2200" dirty="0"/>
              <a:t>Ongoing process assisting an individual or group</a:t>
            </a:r>
          </a:p>
          <a:p>
            <a:pPr marL="0" indent="0">
              <a:spcAft>
                <a:spcPts val="1000"/>
              </a:spcAft>
              <a:buNone/>
            </a:pPr>
            <a:r>
              <a:rPr lang="en-US" sz="2200" dirty="0"/>
              <a:t>to develop skills to adapt to new and different cultural environments</a:t>
            </a:r>
          </a:p>
          <a:p>
            <a:pPr marL="0" indent="0">
              <a:spcAft>
                <a:spcPts val="1000"/>
              </a:spcAft>
              <a:buNone/>
            </a:pPr>
            <a:r>
              <a:rPr lang="en-US" sz="2200" dirty="0"/>
              <a:t>facilitating cultural understanding and integration</a:t>
            </a:r>
          </a:p>
          <a:p>
            <a:pPr>
              <a:buClr>
                <a:schemeClr val="accent1"/>
              </a:buClr>
              <a:buNone/>
            </a:pPr>
            <a:endParaRPr lang="en-US" sz="2200" dirty="0">
              <a:solidFill>
                <a:srgbClr val="595959"/>
              </a:solidFill>
              <a:latin typeface="Arial" pitchFamily="30" charset="0"/>
              <a:ea typeface="Arial" pitchFamily="30" charset="0"/>
              <a:cs typeface="Arial" pitchFamily="30" charset="0"/>
            </a:endParaRPr>
          </a:p>
          <a:p>
            <a:endParaRPr lang="en-US" sz="2200" dirty="0"/>
          </a:p>
        </p:txBody>
      </p:sp>
      <p:sp>
        <p:nvSpPr>
          <p:cNvPr id="7" name="Footer Placeholder 7">
            <a:extLst>
              <a:ext uri="{FF2B5EF4-FFF2-40B4-BE49-F238E27FC236}">
                <a16:creationId xmlns="" xmlns:a16="http://schemas.microsoft.com/office/drawing/2014/main" id="{7D1D6E24-58B6-4F6D-BE37-B43E437A2400}"/>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9" name="Group 13">
            <a:extLst>
              <a:ext uri="{FF2B5EF4-FFF2-40B4-BE49-F238E27FC236}">
                <a16:creationId xmlns="" xmlns:a16="http://schemas.microsoft.com/office/drawing/2014/main" id="{8B65944D-490E-4C21-9970-F2A752B4750A}"/>
              </a:ext>
            </a:extLst>
          </p:cNvPr>
          <p:cNvGrpSpPr/>
          <p:nvPr/>
        </p:nvGrpSpPr>
        <p:grpSpPr>
          <a:xfrm>
            <a:off x="756745" y="6274676"/>
            <a:ext cx="10909738" cy="45719"/>
            <a:chOff x="285720" y="428604"/>
            <a:chExt cx="7072362" cy="71438"/>
          </a:xfrm>
        </p:grpSpPr>
        <p:cxnSp>
          <p:nvCxnSpPr>
            <p:cNvPr id="10" name="Straight Connector 9">
              <a:extLst>
                <a:ext uri="{FF2B5EF4-FFF2-40B4-BE49-F238E27FC236}">
                  <a16:creationId xmlns="" xmlns:a16="http://schemas.microsoft.com/office/drawing/2014/main" id="{232EA411-66D7-4719-91A8-6F274EDB5A18}"/>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7A5DC83B-9DD6-4382-A9AB-A0D5A82389EA}"/>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Picture 11" descr="CM Logo_col.jpg">
            <a:extLst>
              <a:ext uri="{FF2B5EF4-FFF2-40B4-BE49-F238E27FC236}">
                <a16:creationId xmlns="" xmlns:a16="http://schemas.microsoft.com/office/drawing/2014/main" id="{5E187D22-792A-4960-9581-6EDA76518068}"/>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3" name="Footer Placeholder 10">
            <a:extLst>
              <a:ext uri="{FF2B5EF4-FFF2-40B4-BE49-F238E27FC236}">
                <a16:creationId xmlns="" xmlns:a16="http://schemas.microsoft.com/office/drawing/2014/main" id="{F8334389-ADF3-4D4E-9EE5-123DE8B77FAB}"/>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3880259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426172"/>
            <a:ext cx="10515600" cy="870528"/>
          </a:xfrm>
        </p:spPr>
        <p:txBody>
          <a:bodyPr>
            <a:normAutofit/>
          </a:bodyPr>
          <a:lstStyle/>
          <a:p>
            <a:r>
              <a:rPr lang="en-US" sz="3600" dirty="0"/>
              <a:t>Cultural Mentoring – Cross Cutting theme</a:t>
            </a:r>
          </a:p>
        </p:txBody>
      </p:sp>
      <p:sp>
        <p:nvSpPr>
          <p:cNvPr id="8" name="Content Placeholder 7"/>
          <p:cNvSpPr>
            <a:spLocks noGrp="1"/>
          </p:cNvSpPr>
          <p:nvPr>
            <p:ph idx="1"/>
          </p:nvPr>
        </p:nvSpPr>
        <p:spPr>
          <a:xfrm>
            <a:off x="983974" y="1219200"/>
            <a:ext cx="9463794" cy="4572000"/>
          </a:xfrm>
        </p:spPr>
        <p:txBody>
          <a:bodyPr>
            <a:normAutofit/>
          </a:bodyPr>
          <a:lstStyle/>
          <a:p>
            <a:pPr marL="0" indent="0">
              <a:buClr>
                <a:schemeClr val="accent1"/>
              </a:buClr>
              <a:buNone/>
            </a:pPr>
            <a:r>
              <a:rPr lang="en-US" sz="2600" dirty="0">
                <a:solidFill>
                  <a:srgbClr val="0070C0"/>
                </a:solidFill>
                <a:latin typeface="Arial" pitchFamily="30" charset="0"/>
                <a:ea typeface="Arial" pitchFamily="30" charset="0"/>
                <a:cs typeface="Arial" pitchFamily="30" charset="0"/>
              </a:rPr>
              <a:t>Promote &amp; model cultural awareness, adaptation &amp; integration </a:t>
            </a:r>
          </a:p>
          <a:p>
            <a:pPr marL="0" indent="0">
              <a:buClr>
                <a:schemeClr val="accent1"/>
              </a:buClr>
              <a:buNone/>
            </a:pPr>
            <a:r>
              <a:rPr lang="en-US" sz="2600" dirty="0">
                <a:solidFill>
                  <a:srgbClr val="0070C0"/>
                </a:solidFill>
                <a:latin typeface="Arial" pitchFamily="30" charset="0"/>
                <a:ea typeface="Arial" pitchFamily="30" charset="0"/>
                <a:cs typeface="Arial" pitchFamily="30" charset="0"/>
              </a:rPr>
              <a:t>Value, leverage &amp; celebrate differences</a:t>
            </a:r>
          </a:p>
          <a:p>
            <a:pPr>
              <a:buClr>
                <a:schemeClr val="accent1"/>
              </a:buClr>
            </a:pPr>
            <a:endParaRPr lang="en-US" dirty="0">
              <a:solidFill>
                <a:srgbClr val="595959"/>
              </a:solidFill>
              <a:latin typeface="Arial" pitchFamily="30" charset="0"/>
              <a:ea typeface="Arial" pitchFamily="30" charset="0"/>
              <a:cs typeface="Arial" pitchFamily="30" charset="0"/>
            </a:endParaRPr>
          </a:p>
          <a:p>
            <a:pPr marL="0" indent="0">
              <a:spcAft>
                <a:spcPts val="1000"/>
              </a:spcAft>
              <a:buNone/>
            </a:pPr>
            <a:r>
              <a:rPr lang="en-US" sz="2200" dirty="0"/>
              <a:t>What would a ‘culturally competent’ parish/community do differently?</a:t>
            </a:r>
          </a:p>
          <a:p>
            <a:pPr marL="0" indent="0">
              <a:spcAft>
                <a:spcPts val="1000"/>
              </a:spcAft>
              <a:buNone/>
            </a:pPr>
            <a:r>
              <a:rPr lang="en-US" sz="2200" dirty="0"/>
              <a:t>How would the leader act differently?</a:t>
            </a:r>
          </a:p>
          <a:p>
            <a:pPr marL="0" indent="0">
              <a:spcAft>
                <a:spcPts val="1000"/>
              </a:spcAft>
              <a:buNone/>
            </a:pPr>
            <a:r>
              <a:rPr lang="en-US" sz="2200" dirty="0"/>
              <a:t>  </a:t>
            </a:r>
            <a:endParaRPr lang="en-US" sz="2200" dirty="0">
              <a:solidFill>
                <a:srgbClr val="595959"/>
              </a:solidFill>
              <a:latin typeface="Arial" pitchFamily="30" charset="0"/>
              <a:ea typeface="Arial" pitchFamily="30" charset="0"/>
              <a:cs typeface="Arial" pitchFamily="30" charset="0"/>
            </a:endParaRPr>
          </a:p>
          <a:p>
            <a:endParaRPr lang="en-US" sz="2200" dirty="0"/>
          </a:p>
        </p:txBody>
      </p:sp>
      <p:grpSp>
        <p:nvGrpSpPr>
          <p:cNvPr id="9" name="Group 13">
            <a:extLst>
              <a:ext uri="{FF2B5EF4-FFF2-40B4-BE49-F238E27FC236}">
                <a16:creationId xmlns="" xmlns:a16="http://schemas.microsoft.com/office/drawing/2014/main" id="{CFEBADBF-E997-4731-9A13-59DD796E3F18}"/>
              </a:ext>
            </a:extLst>
          </p:cNvPr>
          <p:cNvGrpSpPr/>
          <p:nvPr/>
        </p:nvGrpSpPr>
        <p:grpSpPr>
          <a:xfrm>
            <a:off x="756745" y="6274676"/>
            <a:ext cx="10909738" cy="45719"/>
            <a:chOff x="285720" y="428604"/>
            <a:chExt cx="7072362" cy="71438"/>
          </a:xfrm>
        </p:grpSpPr>
        <p:cxnSp>
          <p:nvCxnSpPr>
            <p:cNvPr id="10" name="Straight Connector 9">
              <a:extLst>
                <a:ext uri="{FF2B5EF4-FFF2-40B4-BE49-F238E27FC236}">
                  <a16:creationId xmlns="" xmlns:a16="http://schemas.microsoft.com/office/drawing/2014/main" id="{6FC911DB-24DD-4271-9B1B-EDDD4FA41892}"/>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56B5B362-08A0-4CE8-8796-272725A38980}"/>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Picture 11" descr="CM Logo_col.jpg">
            <a:extLst>
              <a:ext uri="{FF2B5EF4-FFF2-40B4-BE49-F238E27FC236}">
                <a16:creationId xmlns="" xmlns:a16="http://schemas.microsoft.com/office/drawing/2014/main" id="{DB009B47-5F4A-4CBE-A833-100948268776}"/>
              </a:ext>
            </a:extLst>
          </p:cNvPr>
          <p:cNvPicPr>
            <a:picLocks noChangeAspect="1"/>
          </p:cNvPicPr>
          <p:nvPr/>
        </p:nvPicPr>
        <p:blipFill>
          <a:blip r:embed="rId3" cstate="print"/>
          <a:stretch>
            <a:fillRect/>
          </a:stretch>
        </p:blipFill>
        <p:spPr>
          <a:xfrm>
            <a:off x="10447768" y="310071"/>
            <a:ext cx="1383162" cy="442107"/>
          </a:xfrm>
          <a:prstGeom prst="rect">
            <a:avLst/>
          </a:prstGeom>
        </p:spPr>
      </p:pic>
      <p:sp>
        <p:nvSpPr>
          <p:cNvPr id="13" name="Footer Placeholder 10">
            <a:extLst>
              <a:ext uri="{FF2B5EF4-FFF2-40B4-BE49-F238E27FC236}">
                <a16:creationId xmlns="" xmlns:a16="http://schemas.microsoft.com/office/drawing/2014/main" id="{B532BBE9-C981-48F7-8421-53E60566290E}"/>
              </a:ext>
            </a:extLst>
          </p:cNvPr>
          <p:cNvSpPr txBox="1">
            <a:spLocks/>
          </p:cNvSpPr>
          <p:nvPr/>
        </p:nvSpPr>
        <p:spPr>
          <a:xfrm>
            <a:off x="838200" y="6356350"/>
            <a:ext cx="2743200" cy="365125"/>
          </a:xfrm>
          <a:prstGeom prst="rect">
            <a:avLst/>
          </a:prstGeom>
          <a:noFill/>
        </p:spPr>
        <p:txBody>
          <a:bodyPr vert="horz" wrap="non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a:solidFill>
                  <a:srgbClr val="CF0001"/>
                </a:solidFill>
                <a:latin typeface="Myriad Pro"/>
              </a:rPr>
              <a:t>Catholic Mission Cultural Consulting</a:t>
            </a:r>
            <a:endParaRPr lang="en-AU" sz="1000" dirty="0">
              <a:solidFill>
                <a:srgbClr val="CF0001"/>
              </a:solidFill>
              <a:latin typeface="Myriad Pro"/>
            </a:endParaRPr>
          </a:p>
        </p:txBody>
      </p:sp>
    </p:spTree>
    <p:extLst>
      <p:ext uri="{BB962C8B-B14F-4D97-AF65-F5344CB8AC3E}">
        <p14:creationId xmlns:p14="http://schemas.microsoft.com/office/powerpoint/2010/main" val="50958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dirty="0"/>
              <a:t>Values Drive Behavior</a:t>
            </a:r>
          </a:p>
        </p:txBody>
      </p:sp>
      <p:pic>
        <p:nvPicPr>
          <p:cNvPr id="49154" name="Picture 3" descr="Iceberg"/>
          <p:cNvPicPr>
            <a:picLocks noGrp="1" noChangeAspect="1" noChangeArrowheads="1"/>
          </p:cNvPicPr>
          <p:nvPr>
            <p:ph idx="1"/>
          </p:nvPr>
        </p:nvPicPr>
        <p:blipFill>
          <a:blip r:embed="rId3" cstate="print"/>
          <a:stretch>
            <a:fillRect/>
          </a:stretch>
        </p:blipFill>
        <p:spPr>
          <a:xfrm>
            <a:off x="1458311" y="1230410"/>
            <a:ext cx="7903779" cy="4676403"/>
          </a:xfrm>
        </p:spPr>
      </p:pic>
      <p:sp>
        <p:nvSpPr>
          <p:cNvPr id="49156" name="Text Box 6"/>
          <p:cNvSpPr txBox="1">
            <a:spLocks noChangeArrowheads="1"/>
          </p:cNvSpPr>
          <p:nvPr/>
        </p:nvSpPr>
        <p:spPr bwMode="auto">
          <a:xfrm>
            <a:off x="6781800" y="1671936"/>
            <a:ext cx="3733800"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a:solidFill>
                  <a:srgbClr val="000000"/>
                </a:solidFill>
              </a:rPr>
              <a:t>Observable Behaviors</a:t>
            </a:r>
          </a:p>
        </p:txBody>
      </p:sp>
      <p:sp>
        <p:nvSpPr>
          <p:cNvPr id="49157" name="Line 7"/>
          <p:cNvSpPr>
            <a:spLocks noChangeShapeType="1"/>
          </p:cNvSpPr>
          <p:nvPr/>
        </p:nvSpPr>
        <p:spPr bwMode="auto">
          <a:xfrm>
            <a:off x="5257800" y="1905000"/>
            <a:ext cx="1524000" cy="0"/>
          </a:xfrm>
          <a:prstGeom prst="line">
            <a:avLst/>
          </a:prstGeom>
          <a:noFill/>
          <a:ln w="57150" cap="rnd">
            <a:solidFill>
              <a:schemeClr val="bg2"/>
            </a:solidFill>
            <a:prstDash val="sysDot"/>
            <a:round/>
            <a:headEnd type="triangle" w="med" len="med"/>
            <a:tailEnd/>
          </a:ln>
        </p:spPr>
        <p:txBody>
          <a:bodyPr wrap="none" anchor="ctr"/>
          <a:lstStyle/>
          <a:p>
            <a:endParaRPr lang="en-US" dirty="0">
              <a:solidFill>
                <a:srgbClr val="595959"/>
              </a:solidFill>
            </a:endParaRPr>
          </a:p>
        </p:txBody>
      </p:sp>
      <p:sp>
        <p:nvSpPr>
          <p:cNvPr id="49161" name="Text Box 11"/>
          <p:cNvSpPr txBox="1">
            <a:spLocks noChangeArrowheads="1"/>
          </p:cNvSpPr>
          <p:nvPr/>
        </p:nvSpPr>
        <p:spPr bwMode="auto">
          <a:xfrm>
            <a:off x="1524000" y="6096000"/>
            <a:ext cx="3225800" cy="215444"/>
          </a:xfrm>
          <a:prstGeom prst="rect">
            <a:avLst/>
          </a:prstGeom>
          <a:noFill/>
          <a:ln w="9525">
            <a:noFill/>
            <a:miter lim="800000"/>
            <a:headEnd/>
            <a:tailEnd/>
          </a:ln>
        </p:spPr>
        <p:txBody>
          <a:bodyPr>
            <a:spAutoFit/>
          </a:bodyPr>
          <a:lstStyle/>
          <a:p>
            <a:pPr eaLnBrk="0" hangingPunct="0"/>
            <a:r>
              <a:rPr lang="en-US" sz="800" dirty="0">
                <a:solidFill>
                  <a:srgbClr val="FFFFFF"/>
                </a:solidFill>
              </a:rPr>
              <a:t>* The Iceberg Model* Edgar Schein, MIT</a:t>
            </a:r>
          </a:p>
        </p:txBody>
      </p:sp>
      <p:sp>
        <p:nvSpPr>
          <p:cNvPr id="12" name="Text Box 6"/>
          <p:cNvSpPr txBox="1">
            <a:spLocks noChangeArrowheads="1"/>
          </p:cNvSpPr>
          <p:nvPr/>
        </p:nvSpPr>
        <p:spPr bwMode="auto">
          <a:xfrm>
            <a:off x="6781800" y="2662536"/>
            <a:ext cx="3733800"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a:solidFill>
                  <a:srgbClr val="000000"/>
                </a:solidFill>
              </a:rPr>
              <a:t>Beliefs</a:t>
            </a:r>
          </a:p>
        </p:txBody>
      </p:sp>
      <p:sp>
        <p:nvSpPr>
          <p:cNvPr id="13" name="Line 7"/>
          <p:cNvSpPr>
            <a:spLocks noChangeShapeType="1"/>
          </p:cNvSpPr>
          <p:nvPr/>
        </p:nvSpPr>
        <p:spPr bwMode="auto">
          <a:xfrm>
            <a:off x="5257800" y="2895600"/>
            <a:ext cx="1524000" cy="0"/>
          </a:xfrm>
          <a:prstGeom prst="line">
            <a:avLst/>
          </a:prstGeom>
          <a:noFill/>
          <a:ln w="57150" cap="rnd">
            <a:solidFill>
              <a:schemeClr val="bg2"/>
            </a:solidFill>
            <a:prstDash val="sysDot"/>
            <a:round/>
            <a:headEnd type="triangle" w="med" len="med"/>
            <a:tailEnd/>
          </a:ln>
        </p:spPr>
        <p:txBody>
          <a:bodyPr wrap="none" anchor="ctr"/>
          <a:lstStyle/>
          <a:p>
            <a:endParaRPr lang="en-US" dirty="0">
              <a:solidFill>
                <a:srgbClr val="595959"/>
              </a:solidFill>
            </a:endParaRPr>
          </a:p>
        </p:txBody>
      </p:sp>
      <p:sp>
        <p:nvSpPr>
          <p:cNvPr id="14" name="Text Box 6"/>
          <p:cNvSpPr txBox="1">
            <a:spLocks noChangeArrowheads="1"/>
          </p:cNvSpPr>
          <p:nvPr/>
        </p:nvSpPr>
        <p:spPr bwMode="auto">
          <a:xfrm>
            <a:off x="6781800" y="3881736"/>
            <a:ext cx="3733800" cy="830997"/>
          </a:xfrm>
          <a:prstGeom prst="rect">
            <a:avLst/>
          </a:prstGeom>
          <a:noFill/>
          <a:ln w="9525">
            <a:noFill/>
            <a:miter lim="800000"/>
            <a:headEnd/>
            <a:tailEnd/>
          </a:ln>
        </p:spPr>
        <p:txBody>
          <a:bodyPr wrap="square">
            <a:spAutoFit/>
          </a:bodyPr>
          <a:lstStyle/>
          <a:p>
            <a:pPr eaLnBrk="0" hangingPunct="0"/>
            <a:r>
              <a:rPr lang="en-US" sz="2400" b="1" dirty="0">
                <a:solidFill>
                  <a:srgbClr val="000000"/>
                </a:solidFill>
              </a:rPr>
              <a:t>Unobservable</a:t>
            </a:r>
          </a:p>
          <a:p>
            <a:pPr eaLnBrk="0" hangingPunct="0"/>
            <a:r>
              <a:rPr lang="en-US" sz="2400" i="1" dirty="0">
                <a:solidFill>
                  <a:srgbClr val="000000"/>
                </a:solidFill>
              </a:rPr>
              <a:t>(Underlying Values)</a:t>
            </a:r>
          </a:p>
        </p:txBody>
      </p:sp>
      <p:sp>
        <p:nvSpPr>
          <p:cNvPr id="15" name="Line 7"/>
          <p:cNvSpPr>
            <a:spLocks noChangeShapeType="1"/>
          </p:cNvSpPr>
          <p:nvPr/>
        </p:nvSpPr>
        <p:spPr bwMode="auto">
          <a:xfrm>
            <a:off x="5257800" y="4114800"/>
            <a:ext cx="1524000" cy="0"/>
          </a:xfrm>
          <a:prstGeom prst="line">
            <a:avLst/>
          </a:prstGeom>
          <a:noFill/>
          <a:ln w="57150" cap="rnd">
            <a:solidFill>
              <a:schemeClr val="bg2"/>
            </a:solidFill>
            <a:prstDash val="sysDot"/>
            <a:round/>
            <a:headEnd type="triangle" w="med" len="med"/>
            <a:tailEnd/>
          </a:ln>
        </p:spPr>
        <p:txBody>
          <a:bodyPr wrap="none" anchor="ctr"/>
          <a:lstStyle/>
          <a:p>
            <a:endParaRPr lang="en-US" dirty="0">
              <a:solidFill>
                <a:srgbClr val="595959"/>
              </a:solidFill>
            </a:endParaRPr>
          </a:p>
        </p:txBody>
      </p:sp>
      <p:sp>
        <p:nvSpPr>
          <p:cNvPr id="16" name="Footer Placeholder 7">
            <a:extLst>
              <a:ext uri="{FF2B5EF4-FFF2-40B4-BE49-F238E27FC236}">
                <a16:creationId xmlns="" xmlns:a16="http://schemas.microsoft.com/office/drawing/2014/main" id="{62407F78-65CA-49A8-8254-E7CEED18B2AE}"/>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17" name="Group 13">
            <a:extLst>
              <a:ext uri="{FF2B5EF4-FFF2-40B4-BE49-F238E27FC236}">
                <a16:creationId xmlns="" xmlns:a16="http://schemas.microsoft.com/office/drawing/2014/main" id="{25CE0113-C20E-41D4-8010-A4BB5C444673}"/>
              </a:ext>
            </a:extLst>
          </p:cNvPr>
          <p:cNvGrpSpPr/>
          <p:nvPr/>
        </p:nvGrpSpPr>
        <p:grpSpPr>
          <a:xfrm>
            <a:off x="756745" y="6274676"/>
            <a:ext cx="10909738" cy="45719"/>
            <a:chOff x="285720" y="428604"/>
            <a:chExt cx="7072362" cy="71438"/>
          </a:xfrm>
        </p:grpSpPr>
        <p:cxnSp>
          <p:nvCxnSpPr>
            <p:cNvPr id="18" name="Straight Connector 17">
              <a:extLst>
                <a:ext uri="{FF2B5EF4-FFF2-40B4-BE49-F238E27FC236}">
                  <a16:creationId xmlns="" xmlns:a16="http://schemas.microsoft.com/office/drawing/2014/main" id="{5FBC44CF-58CA-4605-985A-545804E8EC40}"/>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401E6F0-A979-4974-98B5-BD99BF25B86D}"/>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 name="Picture 19" descr="CM Logo_col.jpg">
            <a:extLst>
              <a:ext uri="{FF2B5EF4-FFF2-40B4-BE49-F238E27FC236}">
                <a16:creationId xmlns="" xmlns:a16="http://schemas.microsoft.com/office/drawing/2014/main" id="{BA6E9626-B12B-417E-B878-3494BB078336}"/>
              </a:ext>
            </a:extLst>
          </p:cNvPr>
          <p:cNvPicPr>
            <a:picLocks noChangeAspect="1"/>
          </p:cNvPicPr>
          <p:nvPr/>
        </p:nvPicPr>
        <p:blipFill>
          <a:blip r:embed="rId4" cstate="print"/>
          <a:stretch>
            <a:fillRect/>
          </a:stretch>
        </p:blipFill>
        <p:spPr>
          <a:xfrm>
            <a:off x="10447768" y="310071"/>
            <a:ext cx="1383162" cy="442107"/>
          </a:xfrm>
          <a:prstGeom prst="rect">
            <a:avLst/>
          </a:prstGeom>
        </p:spPr>
      </p:pic>
      <p:sp>
        <p:nvSpPr>
          <p:cNvPr id="21" name="TextBox 20">
            <a:extLst>
              <a:ext uri="{FF2B5EF4-FFF2-40B4-BE49-F238E27FC236}">
                <a16:creationId xmlns="" xmlns:a16="http://schemas.microsoft.com/office/drawing/2014/main" id="{2A8408BF-A5E4-42D3-827B-E19DED8EE1B4}"/>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583323"/>
            <a:ext cx="9144000" cy="1702677"/>
          </a:xfrm>
        </p:spPr>
        <p:txBody>
          <a:bodyPr>
            <a:normAutofit fontScale="90000"/>
          </a:bodyPr>
          <a:lstStyle/>
          <a:p>
            <a:r>
              <a:rPr lang="en-US" dirty="0"/>
              <a:t>Final Reflection</a:t>
            </a:r>
            <a:br>
              <a:rPr lang="en-US" dirty="0"/>
            </a:br>
            <a:r>
              <a:rPr lang="en-US" dirty="0"/>
              <a:t>Why?</a:t>
            </a:r>
            <a:endParaRPr lang="en-AU" dirty="0"/>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9" name="Subtitle 8">
            <a:extLst>
              <a:ext uri="{FF2B5EF4-FFF2-40B4-BE49-F238E27FC236}">
                <a16:creationId xmlns="" xmlns:a16="http://schemas.microsoft.com/office/drawing/2014/main" id="{8410AE41-7181-427B-B766-0F4C59D2AA5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7147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583323"/>
            <a:ext cx="9144000" cy="1702677"/>
          </a:xfrm>
        </p:spPr>
        <p:txBody>
          <a:bodyPr>
            <a:normAutofit fontScale="90000"/>
          </a:bodyPr>
          <a:lstStyle/>
          <a:p>
            <a:r>
              <a:rPr lang="en-US" dirty="0"/>
              <a:t>Final Reflection</a:t>
            </a:r>
            <a:br>
              <a:rPr lang="en-US" dirty="0"/>
            </a:br>
            <a:r>
              <a:rPr lang="en-US" dirty="0"/>
              <a:t>Why?</a:t>
            </a:r>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a:xfrm>
            <a:off x="1524000" y="2606566"/>
            <a:ext cx="9144000" cy="2253664"/>
          </a:xfrm>
        </p:spPr>
        <p:txBody>
          <a:bodyPr>
            <a:normAutofit/>
          </a:bodyPr>
          <a:lstStyle/>
          <a:p>
            <a:pPr lvl="1">
              <a:defRPr/>
            </a:pPr>
            <a:r>
              <a:rPr lang="fr-FR" sz="4800" dirty="0">
                <a:solidFill>
                  <a:schemeClr val="accent1">
                    <a:lumMod val="50000"/>
                  </a:schemeClr>
                </a:solidFill>
              </a:rPr>
              <a:t>Multi-cultural</a:t>
            </a:r>
          </a:p>
          <a:p>
            <a:pPr lvl="1">
              <a:defRPr/>
            </a:pPr>
            <a:r>
              <a:rPr lang="fr-FR" sz="4800" dirty="0">
                <a:solidFill>
                  <a:schemeClr val="accent1">
                    <a:lumMod val="50000"/>
                  </a:schemeClr>
                </a:solidFill>
              </a:rPr>
              <a:t>Cross-cultural</a:t>
            </a:r>
          </a:p>
          <a:p>
            <a:pPr lvl="1">
              <a:defRPr/>
            </a:pPr>
            <a:r>
              <a:rPr lang="fr-FR" sz="4800" dirty="0" err="1">
                <a:solidFill>
                  <a:schemeClr val="accent1">
                    <a:lumMod val="50000"/>
                  </a:schemeClr>
                </a:solidFill>
              </a:rPr>
              <a:t>Inter-cultural</a:t>
            </a:r>
            <a:endParaRPr lang="fr-FR" sz="4800" dirty="0">
              <a:solidFill>
                <a:schemeClr val="accent1">
                  <a:lumMod val="50000"/>
                </a:schemeClr>
              </a:solidFill>
            </a:endParaRPr>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3332525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6944-1D5C-4153-B161-BBCBD07080BA}"/>
              </a:ext>
            </a:extLst>
          </p:cNvPr>
          <p:cNvSpPr>
            <a:spLocks noGrp="1"/>
          </p:cNvSpPr>
          <p:nvPr>
            <p:ph type="ctrTitle"/>
          </p:nvPr>
        </p:nvSpPr>
        <p:spPr>
          <a:xfrm>
            <a:off x="1524000" y="583323"/>
            <a:ext cx="9144000" cy="1702677"/>
          </a:xfrm>
        </p:spPr>
        <p:txBody>
          <a:bodyPr>
            <a:normAutofit fontScale="90000"/>
          </a:bodyPr>
          <a:lstStyle/>
          <a:p>
            <a:r>
              <a:rPr lang="en-US" b="1" dirty="0"/>
              <a:t>Final Reflection</a:t>
            </a:r>
            <a:br>
              <a:rPr lang="en-US" b="1" dirty="0"/>
            </a:br>
            <a:r>
              <a:rPr lang="en-US" b="1" dirty="0"/>
              <a:t>Why?</a:t>
            </a:r>
            <a:endParaRPr lang="en-AU" dirty="0"/>
          </a:p>
        </p:txBody>
      </p:sp>
      <p:sp>
        <p:nvSpPr>
          <p:cNvPr id="3" name="Subtitle 2">
            <a:extLst>
              <a:ext uri="{FF2B5EF4-FFF2-40B4-BE49-F238E27FC236}">
                <a16:creationId xmlns="" xmlns:a16="http://schemas.microsoft.com/office/drawing/2014/main" id="{110F2948-65E3-4B0F-9435-98609B468500}"/>
              </a:ext>
            </a:extLst>
          </p:cNvPr>
          <p:cNvSpPr>
            <a:spLocks noGrp="1"/>
          </p:cNvSpPr>
          <p:nvPr>
            <p:ph type="subTitle" idx="1"/>
          </p:nvPr>
        </p:nvSpPr>
        <p:spPr>
          <a:xfrm>
            <a:off x="756745" y="2331718"/>
            <a:ext cx="10123458" cy="4034383"/>
          </a:xfrm>
        </p:spPr>
        <p:txBody>
          <a:bodyPr>
            <a:normAutofit fontScale="70000" lnSpcReduction="20000"/>
          </a:bodyPr>
          <a:lstStyle/>
          <a:p>
            <a:pPr lvl="1" algn="l">
              <a:defRPr/>
            </a:pPr>
            <a:r>
              <a:rPr lang="en-AU" sz="3800" dirty="0"/>
              <a:t>Then I saw “</a:t>
            </a:r>
            <a:r>
              <a:rPr lang="en-AU" sz="3800" b="1" dirty="0"/>
              <a:t>a new</a:t>
            </a:r>
            <a:r>
              <a:rPr lang="en-AU" sz="3800" dirty="0"/>
              <a:t> </a:t>
            </a:r>
            <a:r>
              <a:rPr lang="en-AU" sz="3800" b="1" dirty="0"/>
              <a:t>heaven</a:t>
            </a:r>
            <a:r>
              <a:rPr lang="en-AU" sz="3800" dirty="0"/>
              <a:t> </a:t>
            </a:r>
            <a:r>
              <a:rPr lang="en-AU" sz="3800" b="1" dirty="0"/>
              <a:t>a</a:t>
            </a:r>
            <a:r>
              <a:rPr lang="en-AU" sz="3800" dirty="0"/>
              <a:t>nd </a:t>
            </a:r>
            <a:r>
              <a:rPr lang="en-AU" sz="3800" b="1" dirty="0"/>
              <a:t>a</a:t>
            </a:r>
            <a:r>
              <a:rPr lang="en-AU" sz="3800" dirty="0"/>
              <a:t> </a:t>
            </a:r>
            <a:r>
              <a:rPr lang="en-AU" sz="3800" b="1" dirty="0"/>
              <a:t>new</a:t>
            </a:r>
            <a:r>
              <a:rPr lang="en-AU" sz="3800" dirty="0"/>
              <a:t> earth,” for the first heaven</a:t>
            </a:r>
            <a:r>
              <a:rPr lang="en-AU" sz="3800" b="1" dirty="0"/>
              <a:t> </a:t>
            </a:r>
            <a:r>
              <a:rPr lang="en-AU" sz="3800" dirty="0"/>
              <a:t>and the first earth had passed away.</a:t>
            </a:r>
          </a:p>
          <a:p>
            <a:pPr lvl="1">
              <a:defRPr/>
            </a:pPr>
            <a:endParaRPr lang="en-AU" sz="3800" dirty="0"/>
          </a:p>
          <a:p>
            <a:pPr lvl="1" algn="l">
              <a:defRPr/>
            </a:pPr>
            <a:r>
              <a:rPr lang="en-AU" sz="3800" dirty="0"/>
              <a:t>I saw the Holy City, the new Jerusalem, coming down out of</a:t>
            </a:r>
            <a:r>
              <a:rPr lang="en-AU" sz="3800" b="1" dirty="0"/>
              <a:t> </a:t>
            </a:r>
            <a:r>
              <a:rPr lang="en-AU" sz="3800" dirty="0"/>
              <a:t>heaven from God.</a:t>
            </a:r>
          </a:p>
          <a:p>
            <a:pPr lvl="1" algn="l">
              <a:defRPr/>
            </a:pPr>
            <a:r>
              <a:rPr lang="en-AU" sz="3800" dirty="0"/>
              <a:t> </a:t>
            </a:r>
          </a:p>
          <a:p>
            <a:pPr lvl="1" algn="l">
              <a:defRPr/>
            </a:pPr>
            <a:r>
              <a:rPr lang="en-AU" sz="3800" dirty="0"/>
              <a:t>God’s dwelling place is now among the people, and he will dwell with them.</a:t>
            </a:r>
          </a:p>
          <a:p>
            <a:pPr lvl="1" algn="l">
              <a:defRPr/>
            </a:pPr>
            <a:endParaRPr lang="en-AU" sz="3800" dirty="0"/>
          </a:p>
          <a:p>
            <a:pPr lvl="1" algn="l">
              <a:defRPr/>
            </a:pPr>
            <a:r>
              <a:rPr lang="en-AU" sz="3800" dirty="0"/>
              <a:t>He who was seated on the throne said, “I am making everything new!”</a:t>
            </a:r>
          </a:p>
          <a:p>
            <a:pPr lvl="1" algn="r">
              <a:defRPr/>
            </a:pPr>
            <a:r>
              <a:rPr lang="fr-FR" sz="3100" dirty="0" err="1">
                <a:solidFill>
                  <a:schemeClr val="accent1">
                    <a:lumMod val="50000"/>
                  </a:schemeClr>
                </a:solidFill>
              </a:rPr>
              <a:t>Rev</a:t>
            </a:r>
            <a:r>
              <a:rPr lang="fr-FR" sz="3100" dirty="0">
                <a:solidFill>
                  <a:schemeClr val="accent1">
                    <a:lumMod val="50000"/>
                  </a:schemeClr>
                </a:solidFill>
              </a:rPr>
              <a:t>. 21</a:t>
            </a:r>
          </a:p>
        </p:txBody>
      </p:sp>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Tree>
    <p:extLst>
      <p:ext uri="{BB962C8B-B14F-4D97-AF65-F5344CB8AC3E}">
        <p14:creationId xmlns:p14="http://schemas.microsoft.com/office/powerpoint/2010/main" val="512913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 Logo_col.jpg">
            <a:extLst>
              <a:ext uri="{FF2B5EF4-FFF2-40B4-BE49-F238E27FC236}">
                <a16:creationId xmlns="" xmlns:a16="http://schemas.microsoft.com/office/drawing/2014/main" id="{1C383EEE-0EF6-403E-AF23-2811DCEFB052}"/>
              </a:ext>
            </a:extLst>
          </p:cNvPr>
          <p:cNvPicPr>
            <a:picLocks noChangeAspect="1"/>
          </p:cNvPicPr>
          <p:nvPr/>
        </p:nvPicPr>
        <p:blipFill>
          <a:blip r:embed="rId3" cstate="print"/>
          <a:stretch>
            <a:fillRect/>
          </a:stretch>
        </p:blipFill>
        <p:spPr>
          <a:xfrm>
            <a:off x="10447768" y="310071"/>
            <a:ext cx="1383162" cy="442107"/>
          </a:xfrm>
          <a:prstGeom prst="rect">
            <a:avLst/>
          </a:prstGeom>
        </p:spPr>
      </p:pic>
      <p:grpSp>
        <p:nvGrpSpPr>
          <p:cNvPr id="5" name="Group 13">
            <a:extLst>
              <a:ext uri="{FF2B5EF4-FFF2-40B4-BE49-F238E27FC236}">
                <a16:creationId xmlns="" xmlns:a16="http://schemas.microsoft.com/office/drawing/2014/main" id="{82C4BA64-EE9C-4D43-90C7-F19C0F53979B}"/>
              </a:ext>
            </a:extLst>
          </p:cNvPr>
          <p:cNvGrpSpPr/>
          <p:nvPr/>
        </p:nvGrpSpPr>
        <p:grpSpPr>
          <a:xfrm>
            <a:off x="756745" y="6274676"/>
            <a:ext cx="10909738" cy="45719"/>
            <a:chOff x="285720" y="428604"/>
            <a:chExt cx="7072362" cy="71438"/>
          </a:xfrm>
        </p:grpSpPr>
        <p:cxnSp>
          <p:nvCxnSpPr>
            <p:cNvPr id="6" name="Straight Connector 5">
              <a:extLst>
                <a:ext uri="{FF2B5EF4-FFF2-40B4-BE49-F238E27FC236}">
                  <a16:creationId xmlns="" xmlns:a16="http://schemas.microsoft.com/office/drawing/2014/main" id="{AA9BFA72-4050-4323-A756-B7BCF35EBD4B}"/>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EF790665-A1F8-4AB7-9A63-6B40EB25E85F}"/>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A9DC3D34-B7BB-4554-AB8D-381EAC4F9298}"/>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36" name="Title 1">
            <a:extLst>
              <a:ext uri="{FF2B5EF4-FFF2-40B4-BE49-F238E27FC236}">
                <a16:creationId xmlns="" xmlns:a16="http://schemas.microsoft.com/office/drawing/2014/main" id="{D4205A7C-A2ED-460A-AD76-102E7CC44B3A}"/>
              </a:ext>
            </a:extLst>
          </p:cNvPr>
          <p:cNvSpPr>
            <a:spLocks noGrp="1"/>
          </p:cNvSpPr>
          <p:nvPr>
            <p:ph type="ctrTitle"/>
          </p:nvPr>
        </p:nvSpPr>
        <p:spPr>
          <a:xfrm>
            <a:off x="1524000" y="1122363"/>
            <a:ext cx="9144000" cy="2387600"/>
          </a:xfrm>
        </p:spPr>
        <p:txBody>
          <a:bodyPr>
            <a:normAutofit/>
          </a:bodyPr>
          <a:lstStyle/>
          <a:p>
            <a:r>
              <a:rPr lang="en-US" b="1" dirty="0"/>
              <a:t>Cross-cultural Competency</a:t>
            </a:r>
            <a:br>
              <a:rPr lang="en-US" b="1" dirty="0"/>
            </a:br>
            <a:r>
              <a:rPr lang="en-US" b="1" dirty="0"/>
              <a:t>for Mission</a:t>
            </a:r>
            <a:endParaRPr lang="en-AU" dirty="0"/>
          </a:p>
        </p:txBody>
      </p:sp>
      <p:sp>
        <p:nvSpPr>
          <p:cNvPr id="37" name="Subtitle 2">
            <a:extLst>
              <a:ext uri="{FF2B5EF4-FFF2-40B4-BE49-F238E27FC236}">
                <a16:creationId xmlns="" xmlns:a16="http://schemas.microsoft.com/office/drawing/2014/main" id="{FD166AE3-50C8-4838-BD1E-CA0B16DBB42F}"/>
              </a:ext>
            </a:extLst>
          </p:cNvPr>
          <p:cNvSpPr>
            <a:spLocks noGrp="1"/>
          </p:cNvSpPr>
          <p:nvPr>
            <p:ph type="subTitle" idx="1"/>
          </p:nvPr>
        </p:nvSpPr>
        <p:spPr>
          <a:xfrm>
            <a:off x="1524000" y="4803228"/>
            <a:ext cx="9144000" cy="454571"/>
          </a:xfrm>
        </p:spPr>
        <p:txBody>
          <a:bodyPr/>
          <a:lstStyle/>
          <a:p>
            <a:r>
              <a:rPr lang="en-AU" dirty="0"/>
              <a:t>Patrick Fox           patrick@catholicmission.org.au</a:t>
            </a:r>
          </a:p>
        </p:txBody>
      </p:sp>
    </p:spTree>
    <p:extLst>
      <p:ext uri="{BB962C8B-B14F-4D97-AF65-F5344CB8AC3E}">
        <p14:creationId xmlns:p14="http://schemas.microsoft.com/office/powerpoint/2010/main" val="113178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2683929" y="2075102"/>
            <a:ext cx="2132304" cy="3558734"/>
            <a:chOff x="4648200" y="1933575"/>
            <a:chExt cx="2895600" cy="4420945"/>
          </a:xfrm>
        </p:grpSpPr>
        <p:grpSp>
          <p:nvGrpSpPr>
            <p:cNvPr id="4" name="Group 8"/>
            <p:cNvGrpSpPr>
              <a:grpSpLocks/>
            </p:cNvGrpSpPr>
            <p:nvPr/>
          </p:nvGrpSpPr>
          <p:grpSpPr bwMode="auto">
            <a:xfrm>
              <a:off x="4657725" y="1933575"/>
              <a:ext cx="2857500" cy="3848100"/>
              <a:chOff x="2208" y="1200"/>
              <a:chExt cx="2112" cy="2736"/>
            </a:xfrm>
          </p:grpSpPr>
          <p:grpSp>
            <p:nvGrpSpPr>
              <p:cNvPr id="5" name="Group 9"/>
              <p:cNvGrpSpPr>
                <a:grpSpLocks/>
              </p:cNvGrpSpPr>
              <p:nvPr/>
            </p:nvGrpSpPr>
            <p:grpSpPr bwMode="auto">
              <a:xfrm>
                <a:off x="2208" y="2112"/>
                <a:ext cx="2112" cy="1824"/>
                <a:chOff x="2736" y="2160"/>
                <a:chExt cx="2112" cy="1824"/>
              </a:xfrm>
            </p:grpSpPr>
            <p:sp>
              <p:nvSpPr>
                <p:cNvPr id="45075" name="Text Box 10"/>
                <p:cNvSpPr txBox="1">
                  <a:spLocks noChangeArrowheads="1"/>
                </p:cNvSpPr>
                <p:nvPr/>
              </p:nvSpPr>
              <p:spPr bwMode="auto">
                <a:xfrm>
                  <a:off x="3389" y="2956"/>
                  <a:ext cx="816" cy="272"/>
                </a:xfrm>
                <a:prstGeom prst="rect">
                  <a:avLst/>
                </a:prstGeom>
                <a:noFill/>
                <a:ln w="9525">
                  <a:noFill/>
                  <a:miter lim="800000"/>
                  <a:headEnd/>
                  <a:tailEnd/>
                </a:ln>
              </p:spPr>
              <p:txBody>
                <a:bodyPr>
                  <a:spAutoFit/>
                </a:bodyPr>
                <a:lstStyle/>
                <a:p>
                  <a:r>
                    <a:rPr lang="en-US" sz="1400" b="1" i="1" dirty="0">
                      <a:solidFill>
                        <a:srgbClr val="595959"/>
                      </a:solidFill>
                      <a:latin typeface="Calibri" pitchFamily="34" charset="0"/>
                    </a:rPr>
                    <a:t>Values</a:t>
                  </a:r>
                </a:p>
              </p:txBody>
            </p:sp>
            <p:sp>
              <p:nvSpPr>
                <p:cNvPr id="45076" name="Line 11"/>
                <p:cNvSpPr>
                  <a:spLocks noChangeShapeType="1"/>
                </p:cNvSpPr>
                <p:nvPr/>
              </p:nvSpPr>
              <p:spPr bwMode="auto">
                <a:xfrm>
                  <a:off x="3792" y="2590"/>
                  <a:ext cx="0" cy="433"/>
                </a:xfrm>
                <a:prstGeom prst="line">
                  <a:avLst/>
                </a:prstGeom>
                <a:noFill/>
                <a:ln w="9525">
                  <a:solidFill>
                    <a:schemeClr val="tx1"/>
                  </a:solidFill>
                  <a:round/>
                  <a:headEnd/>
                  <a:tailEnd/>
                </a:ln>
              </p:spPr>
              <p:txBody>
                <a:bodyPr/>
                <a:lstStyle/>
                <a:p>
                  <a:endParaRPr lang="en-US" dirty="0"/>
                </a:p>
              </p:txBody>
            </p:sp>
            <p:sp>
              <p:nvSpPr>
                <p:cNvPr id="45077" name="Line 12"/>
                <p:cNvSpPr>
                  <a:spLocks noChangeShapeType="1"/>
                </p:cNvSpPr>
                <p:nvPr/>
              </p:nvSpPr>
              <p:spPr bwMode="auto">
                <a:xfrm>
                  <a:off x="3792" y="3166"/>
                  <a:ext cx="0" cy="432"/>
                </a:xfrm>
                <a:prstGeom prst="line">
                  <a:avLst/>
                </a:prstGeom>
                <a:noFill/>
                <a:ln w="9525">
                  <a:solidFill>
                    <a:schemeClr val="tx1"/>
                  </a:solidFill>
                  <a:round/>
                  <a:headEnd/>
                  <a:tailEnd/>
                </a:ln>
              </p:spPr>
              <p:txBody>
                <a:bodyPr/>
                <a:lstStyle/>
                <a:p>
                  <a:endParaRPr lang="en-US" dirty="0"/>
                </a:p>
              </p:txBody>
            </p:sp>
            <p:sp>
              <p:nvSpPr>
                <p:cNvPr id="45078" name="Rectangle 13"/>
                <p:cNvSpPr>
                  <a:spLocks noChangeArrowheads="1"/>
                </p:cNvSpPr>
                <p:nvPr/>
              </p:nvSpPr>
              <p:spPr bwMode="auto">
                <a:xfrm>
                  <a:off x="2736" y="2158"/>
                  <a:ext cx="2114" cy="1824"/>
                </a:xfrm>
                <a:prstGeom prst="rect">
                  <a:avLst/>
                </a:prstGeom>
                <a:noFill/>
                <a:ln w="9525">
                  <a:solidFill>
                    <a:schemeClr val="tx1"/>
                  </a:solidFill>
                  <a:miter lim="800000"/>
                  <a:headEnd/>
                  <a:tailEnd/>
                </a:ln>
              </p:spPr>
              <p:txBody>
                <a:bodyPr wrap="none" anchor="ctr"/>
                <a:lstStyle/>
                <a:p>
                  <a:endParaRPr lang="en-US" dirty="0">
                    <a:solidFill>
                      <a:srgbClr val="595959"/>
                    </a:solidFill>
                    <a:latin typeface="Calibri" pitchFamily="34" charset="0"/>
                  </a:endParaRPr>
                </a:p>
              </p:txBody>
            </p:sp>
            <p:sp>
              <p:nvSpPr>
                <p:cNvPr id="9237" name="Rectangle 14"/>
                <p:cNvSpPr>
                  <a:spLocks noChangeArrowheads="1"/>
                </p:cNvSpPr>
                <p:nvPr/>
              </p:nvSpPr>
              <p:spPr bwMode="auto">
                <a:xfrm>
                  <a:off x="2831" y="3312"/>
                  <a:ext cx="1922" cy="527"/>
                </a:xfrm>
                <a:prstGeom prst="rect">
                  <a:avLst/>
                </a:prstGeom>
                <a:solidFill>
                  <a:schemeClr val="accent3">
                    <a:lumMod val="50000"/>
                  </a:schemeClr>
                </a:solidFill>
                <a:ln w="9525">
                  <a:solidFill>
                    <a:schemeClr val="tx1"/>
                  </a:solidFill>
                  <a:miter lim="800000"/>
                  <a:headEnd/>
                  <a:tailEnd/>
                </a:ln>
              </p:spPr>
              <p:txBody>
                <a:bodyPr wrap="none" anchor="ctr"/>
                <a:lstStyle/>
                <a:p>
                  <a:pPr algn="ctr">
                    <a:defRPr/>
                  </a:pPr>
                  <a:endParaRPr lang="en-US" dirty="0">
                    <a:solidFill>
                      <a:srgbClr val="595959"/>
                    </a:solidFill>
                    <a:latin typeface="Calibri"/>
                  </a:endParaRPr>
                </a:p>
              </p:txBody>
            </p:sp>
            <p:sp>
              <p:nvSpPr>
                <p:cNvPr id="45080" name="Rectangle 15"/>
                <p:cNvSpPr>
                  <a:spLocks noChangeArrowheads="1"/>
                </p:cNvSpPr>
                <p:nvPr/>
              </p:nvSpPr>
              <p:spPr bwMode="auto">
                <a:xfrm>
                  <a:off x="2831" y="2350"/>
                  <a:ext cx="1922" cy="530"/>
                </a:xfrm>
                <a:prstGeom prst="rect">
                  <a:avLst/>
                </a:prstGeom>
                <a:solidFill>
                  <a:schemeClr val="folHlink"/>
                </a:solidFill>
                <a:ln w="9525">
                  <a:solidFill>
                    <a:schemeClr val="tx1"/>
                  </a:solidFill>
                  <a:miter lim="800000"/>
                  <a:headEnd/>
                  <a:tailEnd/>
                </a:ln>
              </p:spPr>
              <p:txBody>
                <a:bodyPr wrap="none" anchor="ctr"/>
                <a:lstStyle/>
                <a:p>
                  <a:endParaRPr lang="en-US" dirty="0">
                    <a:solidFill>
                      <a:srgbClr val="595959"/>
                    </a:solidFill>
                    <a:latin typeface="Calibri" pitchFamily="34" charset="0"/>
                  </a:endParaRPr>
                </a:p>
              </p:txBody>
            </p:sp>
            <p:sp>
              <p:nvSpPr>
                <p:cNvPr id="45081" name="Text Box 16"/>
                <p:cNvSpPr txBox="1">
                  <a:spLocks noChangeArrowheads="1"/>
                </p:cNvSpPr>
                <p:nvPr/>
              </p:nvSpPr>
              <p:spPr bwMode="auto">
                <a:xfrm>
                  <a:off x="2933" y="2332"/>
                  <a:ext cx="1718" cy="572"/>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Beliefs and Assumptions</a:t>
                  </a:r>
                </a:p>
              </p:txBody>
            </p:sp>
            <p:sp>
              <p:nvSpPr>
                <p:cNvPr id="45082" name="Text Box 17"/>
                <p:cNvSpPr txBox="1">
                  <a:spLocks noChangeArrowheads="1"/>
                </p:cNvSpPr>
                <p:nvPr/>
              </p:nvSpPr>
              <p:spPr bwMode="auto">
                <a:xfrm>
                  <a:off x="3072" y="3406"/>
                  <a:ext cx="1440" cy="328"/>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Emotions</a:t>
                  </a:r>
                </a:p>
              </p:txBody>
            </p:sp>
          </p:grpSp>
          <p:grpSp>
            <p:nvGrpSpPr>
              <p:cNvPr id="6" name="Group 18"/>
              <p:cNvGrpSpPr>
                <a:grpSpLocks/>
              </p:cNvGrpSpPr>
              <p:nvPr/>
            </p:nvGrpSpPr>
            <p:grpSpPr bwMode="auto">
              <a:xfrm>
                <a:off x="2304" y="1200"/>
                <a:ext cx="1920" cy="912"/>
                <a:chOff x="2880" y="1200"/>
                <a:chExt cx="1920" cy="912"/>
              </a:xfrm>
            </p:grpSpPr>
            <p:sp>
              <p:nvSpPr>
                <p:cNvPr id="45070" name="Rectangle 19"/>
                <p:cNvSpPr>
                  <a:spLocks noChangeArrowheads="1"/>
                </p:cNvSpPr>
                <p:nvPr/>
              </p:nvSpPr>
              <p:spPr bwMode="auto">
                <a:xfrm>
                  <a:off x="2878" y="1200"/>
                  <a:ext cx="1942" cy="480"/>
                </a:xfrm>
                <a:prstGeom prst="rect">
                  <a:avLst/>
                </a:prstGeom>
                <a:solidFill>
                  <a:schemeClr val="accent1"/>
                </a:solidFill>
                <a:ln w="9525">
                  <a:solidFill>
                    <a:schemeClr val="tx1"/>
                  </a:solidFill>
                  <a:miter lim="800000"/>
                  <a:headEnd/>
                  <a:tailEnd/>
                </a:ln>
              </p:spPr>
              <p:txBody>
                <a:bodyPr wrap="none" anchor="ctr"/>
                <a:lstStyle/>
                <a:p>
                  <a:endParaRPr lang="en-US" dirty="0">
                    <a:solidFill>
                      <a:srgbClr val="595959"/>
                    </a:solidFill>
                    <a:latin typeface="Calibri" pitchFamily="34" charset="0"/>
                  </a:endParaRPr>
                </a:p>
              </p:txBody>
            </p:sp>
            <p:sp>
              <p:nvSpPr>
                <p:cNvPr id="45071" name="Text Box 20"/>
                <p:cNvSpPr txBox="1">
                  <a:spLocks noChangeArrowheads="1"/>
                </p:cNvSpPr>
                <p:nvPr/>
              </p:nvSpPr>
              <p:spPr bwMode="auto">
                <a:xfrm>
                  <a:off x="3120" y="1295"/>
                  <a:ext cx="1440" cy="327"/>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Behavior</a:t>
                  </a:r>
                </a:p>
              </p:txBody>
            </p:sp>
            <p:sp>
              <p:nvSpPr>
                <p:cNvPr id="45072" name="Text Box 21"/>
                <p:cNvSpPr txBox="1">
                  <a:spLocks noChangeArrowheads="1"/>
                </p:cNvSpPr>
                <p:nvPr/>
              </p:nvSpPr>
              <p:spPr bwMode="auto">
                <a:xfrm>
                  <a:off x="3408" y="1776"/>
                  <a:ext cx="816" cy="271"/>
                </a:xfrm>
                <a:prstGeom prst="rect">
                  <a:avLst/>
                </a:prstGeom>
                <a:noFill/>
                <a:ln w="9525">
                  <a:noFill/>
                  <a:miter lim="800000"/>
                  <a:headEnd/>
                  <a:tailEnd/>
                </a:ln>
              </p:spPr>
              <p:txBody>
                <a:bodyPr>
                  <a:spAutoFit/>
                </a:bodyPr>
                <a:lstStyle/>
                <a:p>
                  <a:r>
                    <a:rPr lang="en-US" sz="1400" b="1" i="1" dirty="0">
                      <a:solidFill>
                        <a:srgbClr val="595959"/>
                      </a:solidFill>
                      <a:latin typeface="Calibri" pitchFamily="34" charset="0"/>
                    </a:rPr>
                    <a:t>Norms</a:t>
                  </a:r>
                </a:p>
              </p:txBody>
            </p:sp>
            <p:sp>
              <p:nvSpPr>
                <p:cNvPr id="45073" name="Line 22"/>
                <p:cNvSpPr>
                  <a:spLocks noChangeShapeType="1"/>
                </p:cNvSpPr>
                <p:nvPr/>
              </p:nvSpPr>
              <p:spPr bwMode="auto">
                <a:xfrm>
                  <a:off x="3840" y="1678"/>
                  <a:ext cx="0" cy="143"/>
                </a:xfrm>
                <a:prstGeom prst="line">
                  <a:avLst/>
                </a:prstGeom>
                <a:noFill/>
                <a:ln w="9525">
                  <a:solidFill>
                    <a:schemeClr val="tx1"/>
                  </a:solidFill>
                  <a:round/>
                  <a:headEnd/>
                  <a:tailEnd/>
                </a:ln>
              </p:spPr>
              <p:txBody>
                <a:bodyPr/>
                <a:lstStyle/>
                <a:p>
                  <a:endParaRPr lang="en-US" dirty="0"/>
                </a:p>
              </p:txBody>
            </p:sp>
            <p:sp>
              <p:nvSpPr>
                <p:cNvPr id="45074" name="Line 23"/>
                <p:cNvSpPr>
                  <a:spLocks noChangeShapeType="1"/>
                </p:cNvSpPr>
                <p:nvPr/>
              </p:nvSpPr>
              <p:spPr bwMode="auto">
                <a:xfrm>
                  <a:off x="3840" y="1967"/>
                  <a:ext cx="0" cy="143"/>
                </a:xfrm>
                <a:prstGeom prst="line">
                  <a:avLst/>
                </a:prstGeom>
                <a:noFill/>
                <a:ln w="9525">
                  <a:solidFill>
                    <a:schemeClr val="tx1"/>
                  </a:solidFill>
                  <a:round/>
                  <a:headEnd/>
                  <a:tailEnd/>
                </a:ln>
              </p:spPr>
              <p:txBody>
                <a:bodyPr/>
                <a:lstStyle/>
                <a:p>
                  <a:endParaRPr lang="en-US" dirty="0"/>
                </a:p>
              </p:txBody>
            </p:sp>
          </p:grpSp>
        </p:grpSp>
        <p:sp>
          <p:nvSpPr>
            <p:cNvPr id="45067" name="TextBox 22"/>
            <p:cNvSpPr txBox="1">
              <a:spLocks noChangeArrowheads="1"/>
            </p:cNvSpPr>
            <p:nvPr/>
          </p:nvSpPr>
          <p:spPr bwMode="auto">
            <a:xfrm>
              <a:off x="4648927" y="5972180"/>
              <a:ext cx="2895203" cy="382591"/>
            </a:xfrm>
            <a:prstGeom prst="rect">
              <a:avLst/>
            </a:prstGeom>
            <a:noFill/>
            <a:ln w="9525">
              <a:noFill/>
              <a:miter lim="800000"/>
              <a:headEnd/>
              <a:tailEnd/>
            </a:ln>
          </p:spPr>
          <p:txBody>
            <a:bodyPr>
              <a:spAutoFit/>
            </a:bodyPr>
            <a:lstStyle/>
            <a:p>
              <a:pPr algn="ctr"/>
              <a:r>
                <a:rPr lang="en-US" sz="1400" b="1" dirty="0">
                  <a:solidFill>
                    <a:srgbClr val="595959"/>
                  </a:solidFill>
                  <a:latin typeface="Calibri" pitchFamily="34" charset="0"/>
                </a:rPr>
                <a:t>Context/Situation</a:t>
              </a:r>
            </a:p>
          </p:txBody>
        </p:sp>
      </p:grpSp>
      <p:sp>
        <p:nvSpPr>
          <p:cNvPr id="9220" name="Rectangle 23"/>
          <p:cNvSpPr>
            <a:spLocks noChangeArrowheads="1"/>
          </p:cNvSpPr>
          <p:nvPr/>
        </p:nvSpPr>
        <p:spPr bwMode="auto">
          <a:xfrm>
            <a:off x="6019800" y="1600201"/>
            <a:ext cx="5133107" cy="2585323"/>
          </a:xfrm>
          <a:prstGeom prst="rect">
            <a:avLst/>
          </a:prstGeom>
          <a:noFill/>
          <a:ln w="9525">
            <a:noFill/>
            <a:miter lim="800000"/>
            <a:headEnd/>
            <a:tailEnd/>
          </a:ln>
        </p:spPr>
        <p:txBody>
          <a:bodyPr wrap="square">
            <a:spAutoFit/>
          </a:bodyPr>
          <a:lstStyle/>
          <a:p>
            <a:pPr>
              <a:buFont typeface="Wingdings" pitchFamily="2" charset="2"/>
              <a:buNone/>
            </a:pPr>
            <a:endParaRPr lang="en-US" dirty="0">
              <a:solidFill>
                <a:srgbClr val="595959"/>
              </a:solidFill>
              <a:latin typeface="Calibri" pitchFamily="34" charset="0"/>
            </a:endParaRPr>
          </a:p>
          <a:p>
            <a:pPr>
              <a:buFont typeface="Wingdings" pitchFamily="2" charset="2"/>
              <a:buNone/>
            </a:pPr>
            <a:r>
              <a:rPr lang="en-US" b="1" i="1" u="sng" dirty="0">
                <a:latin typeface="Calibri" pitchFamily="34" charset="0"/>
              </a:rPr>
              <a:t>Definition:</a:t>
            </a:r>
          </a:p>
          <a:p>
            <a:pPr>
              <a:buFont typeface="Wingdings" pitchFamily="2" charset="2"/>
              <a:buNone/>
            </a:pPr>
            <a:endParaRPr lang="en-US" b="1" i="1" u="sng" dirty="0">
              <a:latin typeface="Calibri" pitchFamily="34" charset="0"/>
            </a:endParaRPr>
          </a:p>
          <a:p>
            <a:pPr>
              <a:buFont typeface="Wingdings" pitchFamily="2" charset="2"/>
              <a:buNone/>
            </a:pPr>
            <a:r>
              <a:rPr lang="en-US" i="1" dirty="0">
                <a:solidFill>
                  <a:srgbClr val="595959"/>
                </a:solidFill>
                <a:latin typeface="Calibri" pitchFamily="34" charset="0"/>
              </a:rPr>
              <a:t>The complex pattern of </a:t>
            </a:r>
          </a:p>
          <a:p>
            <a:pPr>
              <a:buFont typeface="Wingdings" pitchFamily="2" charset="2"/>
              <a:buNone/>
            </a:pPr>
            <a:r>
              <a:rPr lang="en-US" i="1" dirty="0">
                <a:solidFill>
                  <a:srgbClr val="595959"/>
                </a:solidFill>
                <a:latin typeface="Calibri" pitchFamily="34" charset="0"/>
              </a:rPr>
              <a:t>ideas, emotions and observable manifestations “behaviors and/or symbols” </a:t>
            </a:r>
          </a:p>
          <a:p>
            <a:pPr>
              <a:buFont typeface="Wingdings" pitchFamily="2" charset="2"/>
              <a:buNone/>
            </a:pPr>
            <a:r>
              <a:rPr lang="en-US" i="1" dirty="0">
                <a:solidFill>
                  <a:srgbClr val="595959"/>
                </a:solidFill>
                <a:latin typeface="Calibri" pitchFamily="34" charset="0"/>
              </a:rPr>
              <a:t>that tend to be </a:t>
            </a:r>
            <a:r>
              <a:rPr lang="en-US" b="1" i="1" dirty="0">
                <a:solidFill>
                  <a:srgbClr val="165788"/>
                </a:solidFill>
                <a:latin typeface="Calibri" pitchFamily="34" charset="0"/>
              </a:rPr>
              <a:t>expected, reinforced </a:t>
            </a:r>
            <a:r>
              <a:rPr lang="en-US" i="1" dirty="0">
                <a:solidFill>
                  <a:srgbClr val="595959"/>
                </a:solidFill>
                <a:latin typeface="Calibri" pitchFamily="34" charset="0"/>
              </a:rPr>
              <a:t>and </a:t>
            </a:r>
            <a:r>
              <a:rPr lang="en-US" b="1" i="1" dirty="0">
                <a:solidFill>
                  <a:srgbClr val="165788"/>
                </a:solidFill>
                <a:latin typeface="Calibri" pitchFamily="34" charset="0"/>
              </a:rPr>
              <a:t>rewarded</a:t>
            </a:r>
            <a:r>
              <a:rPr lang="en-US" i="1" dirty="0">
                <a:solidFill>
                  <a:srgbClr val="165788"/>
                </a:solidFill>
                <a:latin typeface="Calibri" pitchFamily="34" charset="0"/>
              </a:rPr>
              <a:t> </a:t>
            </a:r>
          </a:p>
          <a:p>
            <a:pPr>
              <a:buFont typeface="Wingdings" pitchFamily="2" charset="2"/>
              <a:buNone/>
            </a:pPr>
            <a:r>
              <a:rPr lang="en-US" i="1" dirty="0">
                <a:solidFill>
                  <a:srgbClr val="595959"/>
                </a:solidFill>
                <a:latin typeface="Calibri" pitchFamily="34" charset="0"/>
              </a:rPr>
              <a:t>by and within a particular group</a:t>
            </a:r>
            <a:r>
              <a:rPr lang="en-US" dirty="0">
                <a:solidFill>
                  <a:srgbClr val="595959"/>
                </a:solidFill>
                <a:latin typeface="Calibri" pitchFamily="34" charset="0"/>
              </a:rPr>
              <a:t>. –TMC/Berlitz</a:t>
            </a:r>
          </a:p>
          <a:p>
            <a:pPr algn="r">
              <a:buFont typeface="Wingdings" pitchFamily="2" charset="2"/>
              <a:buNone/>
            </a:pPr>
            <a:endParaRPr lang="en-US" dirty="0">
              <a:solidFill>
                <a:srgbClr val="595959"/>
              </a:solidFill>
              <a:latin typeface="Calibri" pitchFamily="34" charset="0"/>
            </a:endParaRPr>
          </a:p>
        </p:txBody>
      </p:sp>
      <p:sp>
        <p:nvSpPr>
          <p:cNvPr id="45059" name="Title 27"/>
          <p:cNvSpPr>
            <a:spLocks noGrp="1"/>
          </p:cNvSpPr>
          <p:nvPr>
            <p:ph type="title"/>
          </p:nvPr>
        </p:nvSpPr>
        <p:spPr>
          <a:xfrm>
            <a:off x="838200" y="365126"/>
            <a:ext cx="10515600" cy="873884"/>
          </a:xfrm>
        </p:spPr>
        <p:txBody>
          <a:bodyPr/>
          <a:lstStyle/>
          <a:p>
            <a:r>
              <a:rPr lang="en-US" dirty="0"/>
              <a:t>Definition &amp; Characteristics of Culture</a:t>
            </a:r>
          </a:p>
        </p:txBody>
      </p:sp>
      <p:grpSp>
        <p:nvGrpSpPr>
          <p:cNvPr id="7" name="Group 26"/>
          <p:cNvGrpSpPr>
            <a:grpSpLocks/>
          </p:cNvGrpSpPr>
          <p:nvPr/>
        </p:nvGrpSpPr>
        <p:grpSpPr bwMode="auto">
          <a:xfrm>
            <a:off x="6096001" y="3962400"/>
            <a:ext cx="3362325" cy="1447800"/>
            <a:chOff x="4486275" y="3581400"/>
            <a:chExt cx="3362325" cy="1447800"/>
          </a:xfrm>
        </p:grpSpPr>
        <p:sp>
          <p:nvSpPr>
            <p:cNvPr id="45062" name="Rectangle 4"/>
            <p:cNvSpPr>
              <a:spLocks noChangeArrowheads="1"/>
            </p:cNvSpPr>
            <p:nvPr/>
          </p:nvSpPr>
          <p:spPr bwMode="auto">
            <a:xfrm>
              <a:off x="4486275" y="3581400"/>
              <a:ext cx="1609725" cy="1447800"/>
            </a:xfrm>
            <a:prstGeom prst="rect">
              <a:avLst/>
            </a:prstGeom>
            <a:noFill/>
            <a:ln w="9525">
              <a:noFill/>
              <a:miter lim="800000"/>
              <a:headEnd/>
              <a:tailEnd/>
            </a:ln>
          </p:spPr>
          <p:txBody>
            <a:bodyPr/>
            <a:lstStyle/>
            <a:p>
              <a:pPr marL="342900" indent="-342900">
                <a:buClr>
                  <a:srgbClr val="003366"/>
                </a:buClr>
              </a:pPr>
              <a:r>
                <a:rPr lang="en-US" altLang="en-US" b="1" i="1" u="sng" dirty="0">
                  <a:latin typeface="Calibri" pitchFamily="34" charset="0"/>
                </a:rPr>
                <a:t>Culture is</a:t>
              </a:r>
              <a:r>
                <a:rPr lang="en-US" altLang="en-US" b="1" i="1" dirty="0">
                  <a:latin typeface="Calibri" pitchFamily="34" charset="0"/>
                </a:rPr>
                <a:t>: </a:t>
              </a:r>
            </a:p>
            <a:p>
              <a:pPr marL="342900" indent="-342900">
                <a:buClr>
                  <a:srgbClr val="003366"/>
                </a:buClr>
              </a:pPr>
              <a:endParaRPr lang="en-US" altLang="en-US" sz="900" b="1" i="1" dirty="0">
                <a:solidFill>
                  <a:srgbClr val="0070C0"/>
                </a:solidFill>
                <a:latin typeface="Calibri" pitchFamily="34" charset="0"/>
              </a:endParaRPr>
            </a:p>
            <a:p>
              <a:pPr marL="342900" indent="-342900">
                <a:buClr>
                  <a:srgbClr val="666666"/>
                </a:buClr>
                <a:buFont typeface="Arial" pitchFamily="34" charset="0"/>
                <a:buChar char="•"/>
              </a:pPr>
              <a:r>
                <a:rPr lang="en-US" altLang="en-US" b="1" i="1" dirty="0">
                  <a:solidFill>
                    <a:srgbClr val="165788"/>
                  </a:solidFill>
                  <a:latin typeface="Calibri" pitchFamily="34" charset="0"/>
                </a:rPr>
                <a:t>Collective  </a:t>
              </a:r>
            </a:p>
            <a:p>
              <a:pPr marL="342900" indent="-342900">
                <a:buClr>
                  <a:srgbClr val="666666"/>
                </a:buClr>
                <a:buFont typeface="Arial" pitchFamily="34" charset="0"/>
                <a:buChar char="•"/>
              </a:pPr>
              <a:r>
                <a:rPr lang="en-US" altLang="en-US" b="1" i="1" dirty="0">
                  <a:solidFill>
                    <a:srgbClr val="165788"/>
                  </a:solidFill>
                  <a:latin typeface="Calibri" pitchFamily="34" charset="0"/>
                </a:rPr>
                <a:t>Learned</a:t>
              </a:r>
            </a:p>
            <a:p>
              <a:pPr marL="342900" indent="-342900">
                <a:buClr>
                  <a:srgbClr val="666666"/>
                </a:buClr>
                <a:buFont typeface="Arial" pitchFamily="34" charset="0"/>
                <a:buChar char="•"/>
              </a:pPr>
              <a:r>
                <a:rPr lang="en-US" altLang="en-US" b="1" i="1" dirty="0">
                  <a:solidFill>
                    <a:srgbClr val="165788"/>
                  </a:solidFill>
                  <a:latin typeface="Calibri" pitchFamily="34" charset="0"/>
                </a:rPr>
                <a:t>Dynamic</a:t>
              </a:r>
            </a:p>
          </p:txBody>
        </p:sp>
        <p:sp>
          <p:nvSpPr>
            <p:cNvPr id="45063" name="Rectangle 4"/>
            <p:cNvSpPr>
              <a:spLocks noChangeArrowheads="1"/>
            </p:cNvSpPr>
            <p:nvPr/>
          </p:nvSpPr>
          <p:spPr bwMode="auto">
            <a:xfrm>
              <a:off x="5943600" y="3581400"/>
              <a:ext cx="1905000" cy="1447800"/>
            </a:xfrm>
            <a:prstGeom prst="rect">
              <a:avLst/>
            </a:prstGeom>
            <a:noFill/>
            <a:ln w="9525">
              <a:noFill/>
              <a:miter lim="800000"/>
              <a:headEnd/>
              <a:tailEnd/>
            </a:ln>
          </p:spPr>
          <p:txBody>
            <a:bodyPr/>
            <a:lstStyle/>
            <a:p>
              <a:pPr marL="342900" indent="-342900">
                <a:buClr>
                  <a:srgbClr val="003366"/>
                </a:buClr>
              </a:pPr>
              <a:endParaRPr lang="en-US" altLang="en-US" sz="900" b="1" i="1" dirty="0">
                <a:solidFill>
                  <a:srgbClr val="0070C0"/>
                </a:solidFill>
                <a:latin typeface="Calibri" pitchFamily="34" charset="0"/>
              </a:endParaRPr>
            </a:p>
            <a:p>
              <a:pPr marL="342900" indent="-342900">
                <a:buClr>
                  <a:srgbClr val="003366"/>
                </a:buClr>
              </a:pPr>
              <a:endParaRPr lang="en-US" altLang="en-US" sz="900" b="1" i="1" dirty="0">
                <a:solidFill>
                  <a:srgbClr val="0070C0"/>
                </a:solidFill>
                <a:latin typeface="Calibri" pitchFamily="34" charset="0"/>
              </a:endParaRPr>
            </a:p>
            <a:p>
              <a:pPr marL="342900" indent="-342900">
                <a:buClr>
                  <a:srgbClr val="003366"/>
                </a:buClr>
              </a:pPr>
              <a:endParaRPr lang="en-US" altLang="en-US" sz="900" b="1" i="1" dirty="0">
                <a:solidFill>
                  <a:srgbClr val="0070C0"/>
                </a:solidFill>
                <a:latin typeface="Calibri" pitchFamily="34" charset="0"/>
              </a:endParaRPr>
            </a:p>
            <a:p>
              <a:pPr marL="342900" indent="-342900">
                <a:buClr>
                  <a:srgbClr val="666666"/>
                </a:buClr>
                <a:buFont typeface="Arial" pitchFamily="34" charset="0"/>
                <a:buChar char="•"/>
              </a:pPr>
              <a:r>
                <a:rPr lang="en-US" altLang="en-US" b="1" i="1" dirty="0">
                  <a:solidFill>
                    <a:srgbClr val="165788"/>
                  </a:solidFill>
                  <a:latin typeface="Calibri" pitchFamily="34" charset="0"/>
                </a:rPr>
                <a:t>Situational</a:t>
              </a:r>
            </a:p>
            <a:p>
              <a:pPr marL="342900" indent="-342900">
                <a:buClr>
                  <a:srgbClr val="666666"/>
                </a:buClr>
                <a:buFont typeface="Arial" pitchFamily="34" charset="0"/>
                <a:buChar char="•"/>
              </a:pPr>
              <a:r>
                <a:rPr lang="en-US" altLang="en-US" b="1" i="1" dirty="0">
                  <a:solidFill>
                    <a:srgbClr val="165788"/>
                  </a:solidFill>
                  <a:latin typeface="Calibri" pitchFamily="34" charset="0"/>
                </a:rPr>
                <a:t>Complex</a:t>
              </a:r>
            </a:p>
            <a:p>
              <a:pPr marL="342900" indent="-342900">
                <a:buClr>
                  <a:srgbClr val="666666"/>
                </a:buClr>
                <a:buFont typeface="Arial" pitchFamily="34" charset="0"/>
                <a:buChar char="•"/>
              </a:pPr>
              <a:r>
                <a:rPr lang="en-US" altLang="en-US" b="1" i="1" dirty="0">
                  <a:solidFill>
                    <a:srgbClr val="165788"/>
                  </a:solidFill>
                  <a:latin typeface="Calibri" pitchFamily="34" charset="0"/>
                </a:rPr>
                <a:t>Contradictory</a:t>
              </a:r>
            </a:p>
          </p:txBody>
        </p:sp>
      </p:grpSp>
      <p:sp>
        <p:nvSpPr>
          <p:cNvPr id="28" name="Footer Placeholder 7">
            <a:extLst>
              <a:ext uri="{FF2B5EF4-FFF2-40B4-BE49-F238E27FC236}">
                <a16:creationId xmlns="" xmlns:a16="http://schemas.microsoft.com/office/drawing/2014/main" id="{6B7D68E4-0038-4668-955A-8FF3B0D8E5D5}"/>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grpSp>
        <p:nvGrpSpPr>
          <p:cNvPr id="29" name="Group 13">
            <a:extLst>
              <a:ext uri="{FF2B5EF4-FFF2-40B4-BE49-F238E27FC236}">
                <a16:creationId xmlns="" xmlns:a16="http://schemas.microsoft.com/office/drawing/2014/main" id="{E5A3B37B-3E4A-4718-B28E-CC1036227547}"/>
              </a:ext>
            </a:extLst>
          </p:cNvPr>
          <p:cNvGrpSpPr/>
          <p:nvPr/>
        </p:nvGrpSpPr>
        <p:grpSpPr>
          <a:xfrm>
            <a:off x="756745" y="6274676"/>
            <a:ext cx="10909738" cy="45719"/>
            <a:chOff x="285720" y="428604"/>
            <a:chExt cx="7072362" cy="71438"/>
          </a:xfrm>
        </p:grpSpPr>
        <p:cxnSp>
          <p:nvCxnSpPr>
            <p:cNvPr id="30" name="Straight Connector 29">
              <a:extLst>
                <a:ext uri="{FF2B5EF4-FFF2-40B4-BE49-F238E27FC236}">
                  <a16:creationId xmlns="" xmlns:a16="http://schemas.microsoft.com/office/drawing/2014/main" id="{7E9856F5-8319-4C55-8941-1511820F265C}"/>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D3D57C2E-7362-4530-A227-58EA6D6ABC12}"/>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22AEC796-0A3B-4950-97E6-903519575975}"/>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pic>
        <p:nvPicPr>
          <p:cNvPr id="33" name="Picture 32" descr="CM Logo_col.jpg">
            <a:extLst>
              <a:ext uri="{FF2B5EF4-FFF2-40B4-BE49-F238E27FC236}">
                <a16:creationId xmlns="" xmlns:a16="http://schemas.microsoft.com/office/drawing/2014/main" id="{3E90E09C-F286-48CF-BC83-F61138B3246C}"/>
              </a:ext>
            </a:extLst>
          </p:cNvPr>
          <p:cNvPicPr>
            <a:picLocks noChangeAspect="1"/>
          </p:cNvPicPr>
          <p:nvPr/>
        </p:nvPicPr>
        <p:blipFill>
          <a:blip r:embed="rId3" cstate="print"/>
          <a:stretch>
            <a:fillRect/>
          </a:stretch>
        </p:blipFill>
        <p:spPr>
          <a:xfrm>
            <a:off x="10447768" y="310071"/>
            <a:ext cx="1383162" cy="442107"/>
          </a:xfrm>
          <a:prstGeom prst="rect">
            <a:avLst/>
          </a:prstGeom>
        </p:spPr>
      </p:pic>
    </p:spTree>
    <p:extLst>
      <p:ext uri="{BB962C8B-B14F-4D97-AF65-F5344CB8AC3E}">
        <p14:creationId xmlns:p14="http://schemas.microsoft.com/office/powerpoint/2010/main" val="3439322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lide(fromRight)">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3"/>
          <p:cNvSpPr>
            <a:spLocks noChangeArrowheads="1"/>
          </p:cNvSpPr>
          <p:nvPr/>
        </p:nvSpPr>
        <p:spPr bwMode="auto">
          <a:xfrm>
            <a:off x="1767608" y="5257800"/>
            <a:ext cx="8671793" cy="1231106"/>
          </a:xfrm>
          <a:prstGeom prst="rect">
            <a:avLst/>
          </a:prstGeom>
          <a:noFill/>
          <a:ln w="9525">
            <a:noFill/>
            <a:miter lim="800000"/>
            <a:headEnd/>
            <a:tailEnd/>
          </a:ln>
        </p:spPr>
        <p:txBody>
          <a:bodyPr wrap="square">
            <a:spAutoFit/>
          </a:bodyPr>
          <a:lstStyle/>
          <a:p>
            <a:pPr algn="ctr" fontAlgn="base">
              <a:spcBef>
                <a:spcPct val="0"/>
              </a:spcBef>
              <a:spcAft>
                <a:spcPct val="0"/>
              </a:spcAft>
              <a:buFont typeface="Wingdings" pitchFamily="2" charset="2"/>
              <a:buNone/>
            </a:pPr>
            <a:endParaRPr lang="en-US" sz="2000" dirty="0">
              <a:solidFill>
                <a:srgbClr val="595959"/>
              </a:solidFill>
            </a:endParaRPr>
          </a:p>
          <a:p>
            <a:pPr algn="ctr" fontAlgn="base">
              <a:spcBef>
                <a:spcPct val="0"/>
              </a:spcBef>
              <a:spcAft>
                <a:spcPct val="0"/>
              </a:spcAft>
              <a:buFont typeface="Wingdings" pitchFamily="2" charset="2"/>
              <a:buNone/>
            </a:pPr>
            <a:r>
              <a:rPr lang="en-US" i="1" dirty="0">
                <a:solidFill>
                  <a:srgbClr val="595959"/>
                </a:solidFill>
              </a:rPr>
              <a:t>The connection between behaviors, beliefs, and emotions that are </a:t>
            </a:r>
          </a:p>
          <a:p>
            <a:pPr algn="ctr" fontAlgn="base">
              <a:spcBef>
                <a:spcPct val="0"/>
              </a:spcBef>
              <a:spcAft>
                <a:spcPct val="0"/>
              </a:spcAft>
              <a:buFont typeface="Wingdings" pitchFamily="2" charset="2"/>
              <a:buNone/>
            </a:pPr>
            <a:r>
              <a:rPr lang="en-US" b="1" i="1" dirty="0">
                <a:solidFill>
                  <a:srgbClr val="165788"/>
                </a:solidFill>
              </a:rPr>
              <a:t>expected, reinforced </a:t>
            </a:r>
            <a:r>
              <a:rPr lang="en-US" i="1" dirty="0">
                <a:solidFill>
                  <a:srgbClr val="595959"/>
                </a:solidFill>
              </a:rPr>
              <a:t>and</a:t>
            </a:r>
            <a:r>
              <a:rPr lang="en-US" b="1" i="1" dirty="0">
                <a:solidFill>
                  <a:srgbClr val="0070C0"/>
                </a:solidFill>
              </a:rPr>
              <a:t> </a:t>
            </a:r>
            <a:r>
              <a:rPr lang="en-US" b="1" i="1" dirty="0">
                <a:solidFill>
                  <a:srgbClr val="165788"/>
                </a:solidFill>
              </a:rPr>
              <a:t>rewarded</a:t>
            </a:r>
            <a:r>
              <a:rPr lang="en-US" i="1" dirty="0">
                <a:solidFill>
                  <a:srgbClr val="165788"/>
                </a:solidFill>
              </a:rPr>
              <a:t> </a:t>
            </a:r>
            <a:r>
              <a:rPr lang="en-US" i="1" dirty="0">
                <a:solidFill>
                  <a:srgbClr val="595959"/>
                </a:solidFill>
              </a:rPr>
              <a:t>by and within a particular group</a:t>
            </a:r>
            <a:r>
              <a:rPr lang="en-US" dirty="0">
                <a:solidFill>
                  <a:srgbClr val="595959"/>
                </a:solidFill>
              </a:rPr>
              <a:t>. </a:t>
            </a:r>
          </a:p>
          <a:p>
            <a:pPr algn="r" fontAlgn="base">
              <a:spcBef>
                <a:spcPct val="0"/>
              </a:spcBef>
              <a:spcAft>
                <a:spcPct val="0"/>
              </a:spcAft>
              <a:buFont typeface="Wingdings" pitchFamily="2" charset="2"/>
              <a:buNone/>
            </a:pPr>
            <a:endParaRPr lang="en-US" dirty="0">
              <a:solidFill>
                <a:srgbClr val="595959"/>
              </a:solidFill>
            </a:endParaRPr>
          </a:p>
        </p:txBody>
      </p:sp>
      <p:sp>
        <p:nvSpPr>
          <p:cNvPr id="33" name="Title 32"/>
          <p:cNvSpPr>
            <a:spLocks noGrp="1"/>
          </p:cNvSpPr>
          <p:nvPr>
            <p:ph type="title"/>
          </p:nvPr>
        </p:nvSpPr>
        <p:spPr>
          <a:xfrm>
            <a:off x="756745" y="62863"/>
            <a:ext cx="10515600" cy="1325563"/>
          </a:xfrm>
        </p:spPr>
        <p:txBody>
          <a:bodyPr/>
          <a:lstStyle/>
          <a:p>
            <a:r>
              <a:rPr lang="en-US" dirty="0"/>
              <a:t>Aligned with our definition of culture</a:t>
            </a:r>
          </a:p>
        </p:txBody>
      </p:sp>
      <p:grpSp>
        <p:nvGrpSpPr>
          <p:cNvPr id="2" name="Group 65"/>
          <p:cNvGrpSpPr/>
          <p:nvPr/>
        </p:nvGrpSpPr>
        <p:grpSpPr>
          <a:xfrm>
            <a:off x="1752600" y="1066801"/>
            <a:ext cx="8915400" cy="4489042"/>
            <a:chOff x="228600" y="1594513"/>
            <a:chExt cx="8915400" cy="4489042"/>
          </a:xfrm>
        </p:grpSpPr>
        <p:sp>
          <p:nvSpPr>
            <p:cNvPr id="67" name="Oval 66"/>
            <p:cNvSpPr/>
            <p:nvPr/>
          </p:nvSpPr>
          <p:spPr bwMode="auto">
            <a:xfrm>
              <a:off x="228600" y="1594513"/>
              <a:ext cx="4508802" cy="4489042"/>
            </a:xfrm>
            <a:prstGeom prst="ellipse">
              <a:avLst/>
            </a:prstGeom>
            <a:solidFill>
              <a:sysClr val="window" lastClr="FFFFFF">
                <a:lumMod val="95000"/>
              </a:sysClr>
            </a:solidFill>
            <a:ln w="38100" cap="flat" cmpd="sng" algn="ctr">
              <a:solidFill>
                <a:sysClr val="windowText" lastClr="000000">
                  <a:lumMod val="60000"/>
                  <a:lumOff val="40000"/>
                </a:sysClr>
              </a:solidFill>
              <a:prstDash val="sysDash"/>
              <a:round/>
              <a:headEnd type="none" w="med" len="med"/>
              <a:tailEnd type="none" w="med" len="med"/>
            </a:ln>
            <a:effectLst/>
          </p:spPr>
          <p:txBody>
            <a:bodyPr wrap="square">
              <a:spAutoFit/>
            </a:bodyPr>
            <a:lstStyle/>
            <a:p>
              <a:pPr defTabSz="457200">
                <a:defRPr/>
              </a:pPr>
              <a:endParaRPr lang="en-US" kern="0" dirty="0">
                <a:solidFill>
                  <a:srgbClr val="595959"/>
                </a:solidFill>
              </a:endParaRPr>
            </a:p>
          </p:txBody>
        </p:sp>
        <p:grpSp>
          <p:nvGrpSpPr>
            <p:cNvPr id="3" name="Group 9"/>
            <p:cNvGrpSpPr>
              <a:grpSpLocks/>
            </p:cNvGrpSpPr>
            <p:nvPr/>
          </p:nvGrpSpPr>
          <p:grpSpPr bwMode="auto">
            <a:xfrm>
              <a:off x="1197367" y="3289436"/>
              <a:ext cx="2562849" cy="2304586"/>
              <a:chOff x="2736" y="2158"/>
              <a:chExt cx="2114" cy="1824"/>
            </a:xfrm>
          </p:grpSpPr>
          <p:sp>
            <p:nvSpPr>
              <p:cNvPr id="85" name="Text Box 10"/>
              <p:cNvSpPr txBox="1">
                <a:spLocks noChangeArrowheads="1"/>
              </p:cNvSpPr>
              <p:nvPr/>
            </p:nvSpPr>
            <p:spPr bwMode="auto">
              <a:xfrm>
                <a:off x="3389" y="2956"/>
                <a:ext cx="816" cy="252"/>
              </a:xfrm>
              <a:prstGeom prst="rect">
                <a:avLst/>
              </a:prstGeom>
              <a:noFill/>
              <a:ln w="9525">
                <a:noFill/>
                <a:miter lim="800000"/>
                <a:headEnd/>
                <a:tailEnd/>
              </a:ln>
            </p:spPr>
            <p:txBody>
              <a:bodyPr wrap="square">
                <a:spAutoFit/>
              </a:bodyPr>
              <a:lstStyle/>
              <a:p>
                <a:pPr algn="ctr" defTabSz="457200">
                  <a:defRPr/>
                </a:pPr>
                <a:r>
                  <a:rPr lang="en-US" sz="1400" b="1" i="1" kern="0" dirty="0">
                    <a:solidFill>
                      <a:srgbClr val="595959"/>
                    </a:solidFill>
                  </a:rPr>
                  <a:t>Values</a:t>
                </a:r>
              </a:p>
            </p:txBody>
          </p:sp>
          <p:sp>
            <p:nvSpPr>
              <p:cNvPr id="86" name="Line 11"/>
              <p:cNvSpPr>
                <a:spLocks noChangeShapeType="1"/>
              </p:cNvSpPr>
              <p:nvPr/>
            </p:nvSpPr>
            <p:spPr bwMode="auto">
              <a:xfrm>
                <a:off x="3792" y="2590"/>
                <a:ext cx="0" cy="433"/>
              </a:xfrm>
              <a:prstGeom prst="line">
                <a:avLst/>
              </a:prstGeom>
              <a:noFill/>
              <a:ln w="9525">
                <a:solidFill>
                  <a:sysClr val="windowText" lastClr="000000"/>
                </a:solidFill>
                <a:round/>
                <a:headEnd/>
                <a:tailEnd/>
              </a:ln>
            </p:spPr>
            <p:txBody>
              <a:bodyPr/>
              <a:lstStyle/>
              <a:p>
                <a:pPr defTabSz="457200">
                  <a:defRPr/>
                </a:pPr>
                <a:endParaRPr lang="en-US" kern="0" dirty="0">
                  <a:solidFill>
                    <a:prstClr val="black"/>
                  </a:solidFill>
                </a:endParaRPr>
              </a:p>
            </p:txBody>
          </p:sp>
          <p:sp>
            <p:nvSpPr>
              <p:cNvPr id="87" name="Line 12"/>
              <p:cNvSpPr>
                <a:spLocks noChangeShapeType="1"/>
              </p:cNvSpPr>
              <p:nvPr/>
            </p:nvSpPr>
            <p:spPr bwMode="auto">
              <a:xfrm>
                <a:off x="3792" y="3166"/>
                <a:ext cx="0" cy="432"/>
              </a:xfrm>
              <a:prstGeom prst="line">
                <a:avLst/>
              </a:prstGeom>
              <a:noFill/>
              <a:ln w="9525">
                <a:solidFill>
                  <a:sysClr val="windowText" lastClr="000000"/>
                </a:solidFill>
                <a:round/>
                <a:headEnd/>
                <a:tailEnd/>
              </a:ln>
            </p:spPr>
            <p:txBody>
              <a:bodyPr/>
              <a:lstStyle/>
              <a:p>
                <a:pPr defTabSz="457200">
                  <a:defRPr/>
                </a:pPr>
                <a:endParaRPr lang="en-US" kern="0" dirty="0">
                  <a:solidFill>
                    <a:prstClr val="black"/>
                  </a:solidFill>
                </a:endParaRPr>
              </a:p>
            </p:txBody>
          </p:sp>
          <p:sp>
            <p:nvSpPr>
              <p:cNvPr id="88" name="Rectangle 13"/>
              <p:cNvSpPr>
                <a:spLocks noChangeArrowheads="1"/>
              </p:cNvSpPr>
              <p:nvPr/>
            </p:nvSpPr>
            <p:spPr bwMode="auto">
              <a:xfrm>
                <a:off x="2736" y="2158"/>
                <a:ext cx="2114" cy="1824"/>
              </a:xfrm>
              <a:prstGeom prst="rect">
                <a:avLst/>
              </a:prstGeom>
              <a:noFill/>
              <a:ln w="28575" cap="flat" cmpd="sng" algn="ctr">
                <a:solidFill>
                  <a:sysClr val="windowText" lastClr="000000"/>
                </a:solidFill>
                <a:prstDash val="solid"/>
                <a:miter lim="800000"/>
                <a:headEnd type="none" w="med" len="med"/>
                <a:tailEnd type="none" w="med" len="med"/>
              </a:ln>
            </p:spPr>
            <p:txBody>
              <a:bodyPr wrap="none" anchor="ctr"/>
              <a:lstStyle/>
              <a:p>
                <a:pPr defTabSz="457200">
                  <a:defRPr/>
                </a:pPr>
                <a:endParaRPr lang="en-US" kern="0" dirty="0">
                  <a:solidFill>
                    <a:srgbClr val="595959"/>
                  </a:solidFill>
                </a:endParaRPr>
              </a:p>
            </p:txBody>
          </p:sp>
          <p:sp>
            <p:nvSpPr>
              <p:cNvPr id="89" name="Rectangle 14"/>
              <p:cNvSpPr>
                <a:spLocks noChangeArrowheads="1"/>
              </p:cNvSpPr>
              <p:nvPr/>
            </p:nvSpPr>
            <p:spPr bwMode="auto">
              <a:xfrm>
                <a:off x="2831" y="3312"/>
                <a:ext cx="1922" cy="527"/>
              </a:xfrm>
              <a:prstGeom prst="rect">
                <a:avLst/>
              </a:prstGeom>
              <a:solidFill>
                <a:srgbClr val="FF6600"/>
              </a:solidFill>
              <a:ln w="12700" cap="flat" cmpd="sng" algn="ctr">
                <a:solidFill>
                  <a:srgbClr val="000000"/>
                </a:solidFill>
                <a:prstDash val="solid"/>
                <a:miter lim="800000"/>
                <a:headEnd type="none" w="med" len="med"/>
                <a:tailEnd type="none" w="med" len="med"/>
              </a:ln>
            </p:spPr>
            <p:txBody>
              <a:bodyPr wrap="none" anchor="ctr"/>
              <a:lstStyle/>
              <a:p>
                <a:pPr algn="ctr" defTabSz="457200">
                  <a:defRPr/>
                </a:pPr>
                <a:endParaRPr lang="en-US" kern="0" dirty="0">
                  <a:solidFill>
                    <a:srgbClr val="595959"/>
                  </a:solidFill>
                </a:endParaRPr>
              </a:p>
            </p:txBody>
          </p:sp>
          <p:sp>
            <p:nvSpPr>
              <p:cNvPr id="90" name="Rectangle 15"/>
              <p:cNvSpPr>
                <a:spLocks noChangeArrowheads="1"/>
              </p:cNvSpPr>
              <p:nvPr/>
            </p:nvSpPr>
            <p:spPr bwMode="auto">
              <a:xfrm>
                <a:off x="2831" y="2252"/>
                <a:ext cx="1922" cy="530"/>
              </a:xfrm>
              <a:prstGeom prst="rect">
                <a:avLst/>
              </a:prstGeom>
              <a:solidFill>
                <a:srgbClr val="9BBB59"/>
              </a:solidFill>
              <a:ln w="12700" cap="flat" cmpd="sng" algn="ctr">
                <a:solidFill>
                  <a:sysClr val="windowText" lastClr="000000"/>
                </a:solidFill>
                <a:prstDash val="solid"/>
                <a:miter lim="800000"/>
                <a:headEnd type="none" w="med" len="med"/>
                <a:tailEnd type="none" w="med" len="med"/>
              </a:ln>
            </p:spPr>
            <p:txBody>
              <a:bodyPr wrap="none" anchor="ctr"/>
              <a:lstStyle/>
              <a:p>
                <a:pPr defTabSz="457200">
                  <a:defRPr/>
                </a:pPr>
                <a:endParaRPr lang="en-US" kern="0" dirty="0">
                  <a:solidFill>
                    <a:srgbClr val="595959"/>
                  </a:solidFill>
                </a:endParaRPr>
              </a:p>
            </p:txBody>
          </p:sp>
          <p:sp>
            <p:nvSpPr>
              <p:cNvPr id="91" name="Text Box 16"/>
              <p:cNvSpPr txBox="1">
                <a:spLocks noChangeArrowheads="1"/>
              </p:cNvSpPr>
              <p:nvPr/>
            </p:nvSpPr>
            <p:spPr bwMode="auto">
              <a:xfrm>
                <a:off x="2830" y="2283"/>
                <a:ext cx="1942" cy="453"/>
              </a:xfrm>
              <a:prstGeom prst="rect">
                <a:avLst/>
              </a:prstGeom>
              <a:noFill/>
              <a:ln w="9525">
                <a:noFill/>
                <a:miter lim="800000"/>
                <a:headEnd/>
                <a:tailEnd/>
              </a:ln>
            </p:spPr>
            <p:txBody>
              <a:bodyPr wrap="square">
                <a:spAutoFit/>
              </a:bodyPr>
              <a:lstStyle/>
              <a:p>
                <a:pPr algn="ctr" defTabSz="457200">
                  <a:defRPr/>
                </a:pPr>
                <a:r>
                  <a:rPr lang="en-US" b="1" kern="0" dirty="0">
                    <a:solidFill>
                      <a:srgbClr val="FFFFFF"/>
                    </a:solidFill>
                  </a:rPr>
                  <a:t>Cognition</a:t>
                </a:r>
              </a:p>
              <a:p>
                <a:pPr algn="ctr" defTabSz="457200">
                  <a:defRPr/>
                </a:pPr>
                <a:r>
                  <a:rPr lang="en-US" sz="1200" b="1" kern="0" dirty="0">
                    <a:solidFill>
                      <a:srgbClr val="FFFFFF"/>
                    </a:solidFill>
                  </a:rPr>
                  <a:t>(Beliefs and Assumptions)</a:t>
                </a:r>
              </a:p>
            </p:txBody>
          </p:sp>
          <p:sp>
            <p:nvSpPr>
              <p:cNvPr id="92" name="Text Box 17"/>
              <p:cNvSpPr txBox="1">
                <a:spLocks noChangeArrowheads="1"/>
              </p:cNvSpPr>
              <p:nvPr/>
            </p:nvSpPr>
            <p:spPr bwMode="auto">
              <a:xfrm>
                <a:off x="3072" y="3406"/>
                <a:ext cx="1440" cy="302"/>
              </a:xfrm>
              <a:prstGeom prst="rect">
                <a:avLst/>
              </a:prstGeom>
              <a:noFill/>
              <a:ln w="9525">
                <a:noFill/>
                <a:miter lim="800000"/>
                <a:headEnd/>
                <a:tailEnd/>
              </a:ln>
            </p:spPr>
            <p:txBody>
              <a:bodyPr wrap="square">
                <a:spAutoFit/>
              </a:bodyPr>
              <a:lstStyle/>
              <a:p>
                <a:pPr algn="ctr" defTabSz="457200">
                  <a:defRPr/>
                </a:pPr>
                <a:r>
                  <a:rPr lang="en-US" b="1" kern="0" dirty="0">
                    <a:solidFill>
                      <a:srgbClr val="FFFFFF"/>
                    </a:solidFill>
                  </a:rPr>
                  <a:t>Emotions</a:t>
                </a:r>
              </a:p>
            </p:txBody>
          </p:sp>
        </p:grpSp>
        <p:grpSp>
          <p:nvGrpSpPr>
            <p:cNvPr id="4" name="Group 18"/>
            <p:cNvGrpSpPr>
              <a:grpSpLocks/>
            </p:cNvGrpSpPr>
            <p:nvPr/>
          </p:nvGrpSpPr>
          <p:grpSpPr bwMode="auto">
            <a:xfrm>
              <a:off x="1311325" y="2123943"/>
              <a:ext cx="2354330" cy="1165493"/>
              <a:chOff x="2878" y="1200"/>
              <a:chExt cx="1942" cy="910"/>
            </a:xfrm>
          </p:grpSpPr>
          <p:sp>
            <p:nvSpPr>
              <p:cNvPr id="80" name="Rectangle 19"/>
              <p:cNvSpPr>
                <a:spLocks noChangeArrowheads="1"/>
              </p:cNvSpPr>
              <p:nvPr/>
            </p:nvSpPr>
            <p:spPr bwMode="auto">
              <a:xfrm>
                <a:off x="2878" y="1200"/>
                <a:ext cx="1942" cy="480"/>
              </a:xfrm>
              <a:prstGeom prst="rect">
                <a:avLst/>
              </a:prstGeom>
              <a:solidFill>
                <a:srgbClr val="1F497D">
                  <a:lumMod val="40000"/>
                  <a:lumOff val="60000"/>
                </a:srgbClr>
              </a:solidFill>
              <a:ln w="38100" cap="flat" cmpd="sng" algn="ctr">
                <a:solidFill>
                  <a:srgbClr val="000000"/>
                </a:solidFill>
                <a:prstDash val="solid"/>
                <a:miter lim="800000"/>
                <a:headEnd type="none" w="med" len="med"/>
                <a:tailEnd type="none" w="med" len="med"/>
              </a:ln>
            </p:spPr>
            <p:txBody>
              <a:bodyPr wrap="none" anchor="ctr"/>
              <a:lstStyle/>
              <a:p>
                <a:pPr defTabSz="457200">
                  <a:defRPr/>
                </a:pPr>
                <a:endParaRPr lang="en-US" kern="0" dirty="0">
                  <a:solidFill>
                    <a:srgbClr val="595959"/>
                  </a:solidFill>
                </a:endParaRPr>
              </a:p>
            </p:txBody>
          </p:sp>
          <p:sp>
            <p:nvSpPr>
              <p:cNvPr id="81" name="Text Box 20"/>
              <p:cNvSpPr txBox="1">
                <a:spLocks noChangeArrowheads="1"/>
              </p:cNvSpPr>
              <p:nvPr/>
            </p:nvSpPr>
            <p:spPr bwMode="auto">
              <a:xfrm>
                <a:off x="3120" y="1295"/>
                <a:ext cx="1440" cy="288"/>
              </a:xfrm>
              <a:prstGeom prst="rect">
                <a:avLst/>
              </a:prstGeom>
              <a:noFill/>
              <a:ln w="9525">
                <a:noFill/>
                <a:miter lim="800000"/>
                <a:headEnd/>
                <a:tailEnd/>
              </a:ln>
            </p:spPr>
            <p:txBody>
              <a:bodyPr wrap="square">
                <a:spAutoFit/>
              </a:bodyPr>
              <a:lstStyle/>
              <a:p>
                <a:pPr algn="ctr" defTabSz="457200">
                  <a:defRPr/>
                </a:pPr>
                <a:r>
                  <a:rPr lang="en-US" b="1" kern="0" dirty="0">
                    <a:solidFill>
                      <a:srgbClr val="FFFFFF"/>
                    </a:solidFill>
                  </a:rPr>
                  <a:t>Behavior</a:t>
                </a:r>
              </a:p>
            </p:txBody>
          </p:sp>
          <p:sp>
            <p:nvSpPr>
              <p:cNvPr id="82" name="Text Box 21"/>
              <p:cNvSpPr txBox="1">
                <a:spLocks noChangeArrowheads="1"/>
              </p:cNvSpPr>
              <p:nvPr/>
            </p:nvSpPr>
            <p:spPr bwMode="auto">
              <a:xfrm>
                <a:off x="3408" y="1776"/>
                <a:ext cx="816" cy="240"/>
              </a:xfrm>
              <a:prstGeom prst="rect">
                <a:avLst/>
              </a:prstGeom>
              <a:noFill/>
              <a:ln w="9525">
                <a:noFill/>
                <a:miter lim="800000"/>
                <a:headEnd/>
                <a:tailEnd/>
              </a:ln>
            </p:spPr>
            <p:txBody>
              <a:bodyPr wrap="square">
                <a:spAutoFit/>
              </a:bodyPr>
              <a:lstStyle/>
              <a:p>
                <a:pPr algn="ctr" defTabSz="457200">
                  <a:defRPr/>
                </a:pPr>
                <a:r>
                  <a:rPr lang="en-US" sz="1400" b="1" i="1" kern="0" dirty="0">
                    <a:solidFill>
                      <a:srgbClr val="595959"/>
                    </a:solidFill>
                  </a:rPr>
                  <a:t>Norms</a:t>
                </a:r>
              </a:p>
            </p:txBody>
          </p:sp>
          <p:sp>
            <p:nvSpPr>
              <p:cNvPr id="83" name="Line 22"/>
              <p:cNvSpPr>
                <a:spLocks noChangeShapeType="1"/>
              </p:cNvSpPr>
              <p:nvPr/>
            </p:nvSpPr>
            <p:spPr bwMode="auto">
              <a:xfrm>
                <a:off x="3840" y="1678"/>
                <a:ext cx="0" cy="143"/>
              </a:xfrm>
              <a:prstGeom prst="line">
                <a:avLst/>
              </a:prstGeom>
              <a:noFill/>
              <a:ln w="9525">
                <a:solidFill>
                  <a:sysClr val="windowText" lastClr="000000"/>
                </a:solidFill>
                <a:round/>
                <a:headEnd/>
                <a:tailEnd/>
              </a:ln>
            </p:spPr>
            <p:txBody>
              <a:bodyPr/>
              <a:lstStyle/>
              <a:p>
                <a:pPr defTabSz="457200">
                  <a:defRPr/>
                </a:pPr>
                <a:endParaRPr lang="en-US" kern="0" dirty="0">
                  <a:solidFill>
                    <a:prstClr val="black"/>
                  </a:solidFill>
                </a:endParaRPr>
              </a:p>
            </p:txBody>
          </p:sp>
          <p:sp>
            <p:nvSpPr>
              <p:cNvPr id="84" name="Line 23"/>
              <p:cNvSpPr>
                <a:spLocks noChangeShapeType="1"/>
              </p:cNvSpPr>
              <p:nvPr/>
            </p:nvSpPr>
            <p:spPr bwMode="auto">
              <a:xfrm>
                <a:off x="3840" y="1967"/>
                <a:ext cx="0" cy="143"/>
              </a:xfrm>
              <a:prstGeom prst="line">
                <a:avLst/>
              </a:prstGeom>
              <a:noFill/>
              <a:ln w="9525">
                <a:solidFill>
                  <a:sysClr val="windowText" lastClr="000000"/>
                </a:solidFill>
                <a:round/>
                <a:headEnd/>
                <a:tailEnd/>
              </a:ln>
            </p:spPr>
            <p:txBody>
              <a:bodyPr/>
              <a:lstStyle/>
              <a:p>
                <a:pPr defTabSz="457200">
                  <a:defRPr/>
                </a:pPr>
                <a:endParaRPr lang="en-US" kern="0" dirty="0">
                  <a:solidFill>
                    <a:prstClr val="black"/>
                  </a:solidFill>
                </a:endParaRPr>
              </a:p>
            </p:txBody>
          </p:sp>
        </p:grpSp>
        <p:sp>
          <p:nvSpPr>
            <p:cNvPr id="70" name="TextBox 22"/>
            <p:cNvSpPr txBox="1">
              <a:spLocks noChangeArrowheads="1"/>
            </p:cNvSpPr>
            <p:nvPr/>
          </p:nvSpPr>
          <p:spPr bwMode="auto">
            <a:xfrm>
              <a:off x="1181686" y="1655401"/>
              <a:ext cx="2594208" cy="307777"/>
            </a:xfrm>
            <a:prstGeom prst="rect">
              <a:avLst/>
            </a:prstGeom>
            <a:noFill/>
            <a:ln w="9525">
              <a:noFill/>
              <a:miter lim="800000"/>
              <a:headEnd/>
              <a:tailEnd/>
            </a:ln>
          </p:spPr>
          <p:txBody>
            <a:bodyPr wrap="square">
              <a:spAutoFit/>
            </a:bodyPr>
            <a:lstStyle/>
            <a:p>
              <a:pPr algn="ctr" defTabSz="457200">
                <a:defRPr/>
              </a:pPr>
              <a:r>
                <a:rPr lang="en-US" sz="1400" b="1" kern="0" dirty="0">
                  <a:solidFill>
                    <a:srgbClr val="595959"/>
                  </a:solidFill>
                </a:rPr>
                <a:t>Context/Situation</a:t>
              </a:r>
            </a:p>
          </p:txBody>
        </p:sp>
        <p:pic>
          <p:nvPicPr>
            <p:cNvPr id="71" name="Picture 7" descr="COI v6 - Interaction Style Highlighted.png"/>
            <p:cNvPicPr>
              <a:picLocks noChangeAspect="1"/>
            </p:cNvPicPr>
            <p:nvPr/>
          </p:nvPicPr>
          <p:blipFill>
            <a:blip r:embed="rId3" cstate="print"/>
            <a:srcRect/>
            <a:stretch>
              <a:fillRect/>
            </a:stretch>
          </p:blipFill>
          <p:spPr bwMode="auto">
            <a:xfrm>
              <a:off x="4765219" y="1916138"/>
              <a:ext cx="1006534" cy="1006534"/>
            </a:xfrm>
            <a:prstGeom prst="rect">
              <a:avLst/>
            </a:prstGeom>
            <a:noFill/>
            <a:ln w="9525">
              <a:noFill/>
              <a:miter lim="800000"/>
              <a:headEnd/>
              <a:tailEnd/>
            </a:ln>
          </p:spPr>
        </p:pic>
        <p:pic>
          <p:nvPicPr>
            <p:cNvPr id="72" name="Picture 7" descr="COI - Thinking Style Highlighted.png"/>
            <p:cNvPicPr>
              <a:picLocks noChangeAspect="1"/>
            </p:cNvPicPr>
            <p:nvPr/>
          </p:nvPicPr>
          <p:blipFill>
            <a:blip r:embed="rId4" cstate="print"/>
            <a:srcRect/>
            <a:stretch>
              <a:fillRect/>
            </a:stretch>
          </p:blipFill>
          <p:spPr bwMode="auto">
            <a:xfrm>
              <a:off x="4737402" y="3235492"/>
              <a:ext cx="1015954" cy="1015482"/>
            </a:xfrm>
            <a:prstGeom prst="rect">
              <a:avLst/>
            </a:prstGeom>
            <a:noFill/>
            <a:ln w="9525">
              <a:noFill/>
              <a:miter lim="800000"/>
              <a:headEnd/>
              <a:tailEnd/>
            </a:ln>
          </p:spPr>
        </p:pic>
        <p:pic>
          <p:nvPicPr>
            <p:cNvPr id="73" name="Picture 7" descr="COI - Sense of Self Highlighted.png"/>
            <p:cNvPicPr>
              <a:picLocks noChangeAspect="1"/>
            </p:cNvPicPr>
            <p:nvPr/>
          </p:nvPicPr>
          <p:blipFill>
            <a:blip r:embed="rId5" cstate="print"/>
            <a:srcRect/>
            <a:stretch>
              <a:fillRect/>
            </a:stretch>
          </p:blipFill>
          <p:spPr bwMode="auto">
            <a:xfrm>
              <a:off x="4741926" y="4613948"/>
              <a:ext cx="980074" cy="980074"/>
            </a:xfrm>
            <a:prstGeom prst="rect">
              <a:avLst/>
            </a:prstGeom>
            <a:noFill/>
            <a:ln w="9525">
              <a:noFill/>
              <a:miter lim="800000"/>
              <a:headEnd/>
              <a:tailEnd/>
            </a:ln>
          </p:spPr>
        </p:pic>
        <p:sp>
          <p:nvSpPr>
            <p:cNvPr id="74" name="TextBox 7"/>
            <p:cNvSpPr txBox="1">
              <a:spLocks noChangeArrowheads="1"/>
            </p:cNvSpPr>
            <p:nvPr/>
          </p:nvSpPr>
          <p:spPr bwMode="auto">
            <a:xfrm>
              <a:off x="5740397" y="1850858"/>
              <a:ext cx="3278179" cy="1200329"/>
            </a:xfrm>
            <a:prstGeom prst="rect">
              <a:avLst/>
            </a:prstGeom>
            <a:noFill/>
            <a:ln w="9525">
              <a:noFill/>
              <a:miter lim="800000"/>
              <a:headEnd/>
              <a:tailEnd/>
            </a:ln>
          </p:spPr>
          <p:txBody>
            <a:bodyPr wrap="square">
              <a:prstTxWarp prst="textNoShape">
                <a:avLst/>
              </a:prstTxWarp>
              <a:spAutoFit/>
            </a:bodyPr>
            <a:lstStyle/>
            <a:p>
              <a:pPr defTabSz="457200">
                <a:spcAft>
                  <a:spcPts val="3000"/>
                </a:spcAft>
                <a:defRPr/>
              </a:pPr>
              <a:r>
                <a:rPr lang="en-US" b="1" kern="0" dirty="0">
                  <a:solidFill>
                    <a:prstClr val="black"/>
                  </a:solidFill>
                </a:rPr>
                <a:t>Interaction Style</a:t>
              </a:r>
              <a:r>
                <a:rPr lang="en-US" kern="0" dirty="0">
                  <a:solidFill>
                    <a:prstClr val="black"/>
                  </a:solidFill>
                </a:rPr>
                <a:t/>
              </a:r>
              <a:br>
                <a:rPr lang="en-US" kern="0" dirty="0">
                  <a:solidFill>
                    <a:prstClr val="black"/>
                  </a:solidFill>
                </a:rPr>
              </a:br>
              <a:r>
                <a:rPr lang="en-US" kern="0" dirty="0">
                  <a:solidFill>
                    <a:prstClr val="black"/>
                  </a:solidFill>
                </a:rPr>
                <a:t>Orientations that impact how we communicate and engage others.</a:t>
              </a:r>
            </a:p>
          </p:txBody>
        </p:sp>
        <p:sp>
          <p:nvSpPr>
            <p:cNvPr id="78" name="Rectangle 77"/>
            <p:cNvSpPr/>
            <p:nvPr/>
          </p:nvSpPr>
          <p:spPr>
            <a:xfrm>
              <a:off x="5740396" y="3286329"/>
              <a:ext cx="3023417" cy="923330"/>
            </a:xfrm>
            <a:prstGeom prst="rect">
              <a:avLst/>
            </a:prstGeom>
          </p:spPr>
          <p:txBody>
            <a:bodyPr wrap="square">
              <a:spAutoFit/>
            </a:bodyPr>
            <a:lstStyle/>
            <a:p>
              <a:pPr defTabSz="457200">
                <a:defRPr/>
              </a:pPr>
              <a:r>
                <a:rPr lang="en-US" b="1" kern="0" dirty="0">
                  <a:solidFill>
                    <a:prstClr val="black"/>
                  </a:solidFill>
                </a:rPr>
                <a:t>Thinking Style</a:t>
              </a:r>
              <a:r>
                <a:rPr lang="en-US" kern="0" dirty="0">
                  <a:solidFill>
                    <a:prstClr val="black"/>
                  </a:solidFill>
                </a:rPr>
                <a:t/>
              </a:r>
              <a:br>
                <a:rPr lang="en-US" kern="0" dirty="0">
                  <a:solidFill>
                    <a:prstClr val="black"/>
                  </a:solidFill>
                </a:rPr>
              </a:br>
              <a:r>
                <a:rPr lang="en-US" kern="0" dirty="0">
                  <a:solidFill>
                    <a:prstClr val="black"/>
                  </a:solidFill>
                </a:rPr>
                <a:t>Orientations that impact how we process  information.</a:t>
              </a:r>
            </a:p>
          </p:txBody>
        </p:sp>
        <p:sp>
          <p:nvSpPr>
            <p:cNvPr id="79" name="Rectangle 78"/>
            <p:cNvSpPr/>
            <p:nvPr/>
          </p:nvSpPr>
          <p:spPr>
            <a:xfrm>
              <a:off x="5737677" y="4596568"/>
              <a:ext cx="3406323" cy="923330"/>
            </a:xfrm>
            <a:prstGeom prst="rect">
              <a:avLst/>
            </a:prstGeom>
          </p:spPr>
          <p:txBody>
            <a:bodyPr wrap="square">
              <a:spAutoFit/>
            </a:bodyPr>
            <a:lstStyle/>
            <a:p>
              <a:pPr defTabSz="457200">
                <a:defRPr/>
              </a:pPr>
              <a:r>
                <a:rPr lang="en-US" b="1" kern="0" dirty="0">
                  <a:solidFill>
                    <a:prstClr val="black"/>
                  </a:solidFill>
                </a:rPr>
                <a:t>Sense of Self</a:t>
              </a:r>
              <a:r>
                <a:rPr lang="en-US" kern="0" dirty="0">
                  <a:solidFill>
                    <a:prstClr val="black"/>
                  </a:solidFill>
                </a:rPr>
                <a:t/>
              </a:r>
              <a:br>
                <a:rPr lang="en-US" kern="0" dirty="0">
                  <a:solidFill>
                    <a:prstClr val="black"/>
                  </a:solidFill>
                </a:rPr>
              </a:br>
              <a:r>
                <a:rPr lang="en-US" kern="0" dirty="0">
                  <a:solidFill>
                    <a:prstClr val="black"/>
                  </a:solidFill>
                </a:rPr>
                <a:t>Orientations that define how we view our “self” and are motivated.</a:t>
              </a:r>
            </a:p>
          </p:txBody>
        </p:sp>
      </p:grpSp>
      <p:grpSp>
        <p:nvGrpSpPr>
          <p:cNvPr id="29" name="Group 13">
            <a:extLst>
              <a:ext uri="{FF2B5EF4-FFF2-40B4-BE49-F238E27FC236}">
                <a16:creationId xmlns="" xmlns:a16="http://schemas.microsoft.com/office/drawing/2014/main" id="{C616838C-E533-43B2-8785-57C4075400BD}"/>
              </a:ext>
            </a:extLst>
          </p:cNvPr>
          <p:cNvGrpSpPr/>
          <p:nvPr/>
        </p:nvGrpSpPr>
        <p:grpSpPr>
          <a:xfrm>
            <a:off x="756745" y="6274676"/>
            <a:ext cx="10909738" cy="45719"/>
            <a:chOff x="285720" y="428604"/>
            <a:chExt cx="7072362" cy="71438"/>
          </a:xfrm>
        </p:grpSpPr>
        <p:cxnSp>
          <p:nvCxnSpPr>
            <p:cNvPr id="30" name="Straight Connector 29">
              <a:extLst>
                <a:ext uri="{FF2B5EF4-FFF2-40B4-BE49-F238E27FC236}">
                  <a16:creationId xmlns="" xmlns:a16="http://schemas.microsoft.com/office/drawing/2014/main" id="{3B8A11D0-00EB-4302-8783-42F10BAB173D}"/>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931A1875-CFB6-4C51-84BF-7E8700D7EF6B}"/>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Picture 33" descr="CM Logo_col.jpg">
            <a:extLst>
              <a:ext uri="{FF2B5EF4-FFF2-40B4-BE49-F238E27FC236}">
                <a16:creationId xmlns="" xmlns:a16="http://schemas.microsoft.com/office/drawing/2014/main" id="{E4636DE2-59F5-4BEC-8405-307447810728}"/>
              </a:ext>
            </a:extLst>
          </p:cNvPr>
          <p:cNvPicPr>
            <a:picLocks noChangeAspect="1"/>
          </p:cNvPicPr>
          <p:nvPr/>
        </p:nvPicPr>
        <p:blipFill>
          <a:blip r:embed="rId6" cstate="print"/>
          <a:stretch>
            <a:fillRect/>
          </a:stretch>
        </p:blipFill>
        <p:spPr>
          <a:xfrm>
            <a:off x="10447768" y="310071"/>
            <a:ext cx="1383162" cy="442107"/>
          </a:xfrm>
          <a:prstGeom prst="rect">
            <a:avLst/>
          </a:prstGeom>
        </p:spPr>
      </p:pic>
      <p:sp>
        <p:nvSpPr>
          <p:cNvPr id="35" name="TextBox 34">
            <a:extLst>
              <a:ext uri="{FF2B5EF4-FFF2-40B4-BE49-F238E27FC236}">
                <a16:creationId xmlns="" xmlns:a16="http://schemas.microsoft.com/office/drawing/2014/main" id="{BC6B6C4A-FE2D-48AC-A1C1-7D113500976E}"/>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sp>
        <p:nvSpPr>
          <p:cNvPr id="36" name="Footer Placeholder 7">
            <a:extLst>
              <a:ext uri="{FF2B5EF4-FFF2-40B4-BE49-F238E27FC236}">
                <a16:creationId xmlns="" xmlns:a16="http://schemas.microsoft.com/office/drawing/2014/main" id="{2EC3D758-1EE8-477C-94B9-4E02E8707A87}"/>
              </a:ext>
            </a:extLst>
          </p:cNvPr>
          <p:cNvSpPr>
            <a:spLocks noGrp="1"/>
          </p:cNvSpPr>
          <p:nvPr>
            <p:ph type="ftr" sz="quarter" idx="11"/>
          </p:nvPr>
        </p:nvSpPr>
        <p:spPr>
          <a:xfrm>
            <a:off x="2027549" y="150212"/>
            <a:ext cx="6048064" cy="146440"/>
          </a:xfrm>
        </p:spPr>
        <p:txBody>
          <a:bodyPr/>
          <a:lstStyle/>
          <a:p>
            <a:r>
              <a:rPr lang="en-US" dirty="0"/>
              <a:t>Cultural and Interpersonal Competency for Mission</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spcBef>
                <a:spcPct val="0"/>
              </a:spcBef>
            </a:pPr>
            <a:r>
              <a:rPr lang="en-US" dirty="0">
                <a:cs typeface="Arial" pitchFamily="34" charset="0"/>
              </a:rPr>
              <a:t>Interaction Style   </a:t>
            </a:r>
          </a:p>
        </p:txBody>
      </p:sp>
      <p:sp>
        <p:nvSpPr>
          <p:cNvPr id="49155" name="Rectangle 4"/>
          <p:cNvSpPr>
            <a:spLocks noGrp="1" noChangeArrowheads="1"/>
          </p:cNvSpPr>
          <p:nvPr>
            <p:ph idx="1"/>
          </p:nvPr>
        </p:nvSpPr>
        <p:spPr>
          <a:xfrm>
            <a:off x="2063750" y="1306976"/>
            <a:ext cx="8064500" cy="4711853"/>
          </a:xfrm>
          <a:solidFill>
            <a:schemeClr val="bg1"/>
          </a:solidFill>
          <a:ln>
            <a:solidFill>
              <a:schemeClr val="bg1"/>
            </a:solidFill>
          </a:ln>
        </p:spPr>
        <p:txBody>
          <a:bodyPr rtlCol="0">
            <a:normAutofit/>
          </a:bodyPr>
          <a:lstStyle/>
          <a:p>
            <a:pPr marL="0" indent="0">
              <a:buNone/>
              <a:defRPr/>
            </a:pPr>
            <a:r>
              <a:rPr lang="en-US" b="1" dirty="0">
                <a:solidFill>
                  <a:srgbClr val="000000"/>
                </a:solidFill>
              </a:rPr>
              <a:t>Cultural orientations that impact how we communicate and engage others; i.e., the way we connect and approach relationships.</a:t>
            </a:r>
          </a:p>
          <a:p>
            <a:pPr marL="0" indent="0">
              <a:defRPr/>
            </a:pPr>
            <a:endParaRPr lang="en-US" sz="2000" dirty="0"/>
          </a:p>
        </p:txBody>
      </p:sp>
      <p:pic>
        <p:nvPicPr>
          <p:cNvPr id="77829" name="Picture 5" descr="COI - Thinking Style Highlighted.png"/>
          <p:cNvPicPr>
            <a:picLocks noChangeAspect="1"/>
          </p:cNvPicPr>
          <p:nvPr/>
        </p:nvPicPr>
        <p:blipFill>
          <a:blip r:embed="rId3" cstate="print"/>
          <a:srcRect/>
          <a:stretch>
            <a:fillRect/>
          </a:stretch>
        </p:blipFill>
        <p:spPr bwMode="auto">
          <a:xfrm>
            <a:off x="2063750" y="2514600"/>
            <a:ext cx="3657600" cy="3657600"/>
          </a:xfrm>
          <a:prstGeom prst="rect">
            <a:avLst/>
          </a:prstGeom>
          <a:noFill/>
          <a:ln w="9525">
            <a:noFill/>
            <a:miter lim="800000"/>
            <a:headEnd/>
            <a:tailEnd/>
          </a:ln>
        </p:spPr>
      </p:pic>
      <p:sp>
        <p:nvSpPr>
          <p:cNvPr id="7" name="Rectangle 4"/>
          <p:cNvSpPr txBox="1">
            <a:spLocks noChangeArrowheads="1"/>
          </p:cNvSpPr>
          <p:nvPr/>
        </p:nvSpPr>
        <p:spPr bwMode="auto">
          <a:xfrm>
            <a:off x="5867400" y="2895600"/>
            <a:ext cx="4419600" cy="2895600"/>
          </a:xfrm>
          <a:prstGeom prst="rect">
            <a:avLst/>
          </a:prstGeom>
          <a:solidFill>
            <a:schemeClr val="bg1"/>
          </a:solidFill>
          <a:ln w="9525">
            <a:solidFill>
              <a:schemeClr val="bg1"/>
            </a:solidFill>
            <a:miter lim="800000"/>
            <a:headEnd/>
            <a:tailEnd/>
          </a:ln>
        </p:spPr>
        <p:txBody>
          <a:bodyPr/>
          <a:lstStyle/>
          <a:p>
            <a:pPr>
              <a:spcAft>
                <a:spcPts val="500"/>
              </a:spcAft>
              <a:defRPr/>
            </a:pPr>
            <a:r>
              <a:rPr lang="en-US" sz="2000" b="1" u="sng" dirty="0">
                <a:solidFill>
                  <a:srgbClr val="165788">
                    <a:lumMod val="60000"/>
                    <a:lumOff val="40000"/>
                  </a:srgbClr>
                </a:solidFill>
              </a:rPr>
              <a:t>Interaction Style:</a:t>
            </a:r>
          </a:p>
          <a:p>
            <a:pPr marL="457200" indent="-228600">
              <a:spcAft>
                <a:spcPts val="500"/>
              </a:spcAft>
              <a:buFont typeface="Arial" pitchFamily="34" charset="0"/>
              <a:buChar char="•"/>
              <a:defRPr/>
            </a:pPr>
            <a:r>
              <a:rPr lang="en-US" sz="2000" dirty="0"/>
              <a:t>Fluid                 -  Fixed </a:t>
            </a:r>
          </a:p>
          <a:p>
            <a:pPr marL="457200" indent="-228600">
              <a:spcAft>
                <a:spcPts val="500"/>
              </a:spcAft>
              <a:buFont typeface="Arial" pitchFamily="34" charset="0"/>
              <a:buChar char="•"/>
              <a:defRPr/>
            </a:pPr>
            <a:r>
              <a:rPr lang="en-US" sz="2000" dirty="0"/>
              <a:t>Being                -  Doing</a:t>
            </a:r>
          </a:p>
          <a:p>
            <a:pPr marL="457200" indent="-228600">
              <a:spcAft>
                <a:spcPts val="500"/>
              </a:spcAft>
              <a:buFont typeface="Arial" pitchFamily="34" charset="0"/>
              <a:buChar char="•"/>
              <a:defRPr/>
            </a:pPr>
            <a:r>
              <a:rPr lang="en-US" sz="2000" dirty="0"/>
              <a:t>Indirect            -  Direct </a:t>
            </a:r>
          </a:p>
          <a:p>
            <a:pPr marL="457200" indent="-228600">
              <a:spcAft>
                <a:spcPts val="500"/>
              </a:spcAft>
              <a:buFont typeface="Arial" pitchFamily="34" charset="0"/>
              <a:buChar char="•"/>
              <a:defRPr/>
            </a:pPr>
            <a:r>
              <a:rPr lang="en-US" sz="2000" dirty="0"/>
              <a:t>Instrumental   -  Expressive </a:t>
            </a:r>
          </a:p>
          <a:p>
            <a:pPr marL="457200" indent="-228600">
              <a:spcAft>
                <a:spcPts val="500"/>
              </a:spcAft>
              <a:buFont typeface="Arial" pitchFamily="34" charset="0"/>
              <a:buChar char="•"/>
              <a:defRPr/>
            </a:pPr>
            <a:r>
              <a:rPr lang="en-US" sz="2000" dirty="0"/>
              <a:t>Informal           -  Formal </a:t>
            </a:r>
          </a:p>
          <a:p>
            <a:pPr marL="457200" indent="-228600">
              <a:spcAft>
                <a:spcPts val="500"/>
              </a:spcAft>
              <a:buFont typeface="Arial" pitchFamily="34" charset="0"/>
              <a:buChar char="•"/>
              <a:defRPr/>
            </a:pPr>
            <a:r>
              <a:rPr lang="en-US" sz="2000" dirty="0"/>
              <a:t>Particularistic  -  Universalistic</a:t>
            </a:r>
          </a:p>
          <a:p>
            <a:pPr eaLnBrk="0" hangingPunct="0">
              <a:spcBef>
                <a:spcPts val="400"/>
              </a:spcBef>
              <a:spcAft>
                <a:spcPts val="400"/>
              </a:spcAft>
              <a:defRPr/>
            </a:pPr>
            <a:endParaRPr lang="en-US" sz="2000" dirty="0">
              <a:solidFill>
                <a:srgbClr val="595959"/>
              </a:solidFill>
              <a:latin typeface="Adobe Caslon Pro" pitchFamily="18" charset="0"/>
              <a:cs typeface="Arial" pitchFamily="34" charset="0"/>
            </a:endParaRPr>
          </a:p>
        </p:txBody>
      </p:sp>
      <p:grpSp>
        <p:nvGrpSpPr>
          <p:cNvPr id="6" name="Group 13">
            <a:extLst>
              <a:ext uri="{FF2B5EF4-FFF2-40B4-BE49-F238E27FC236}">
                <a16:creationId xmlns="" xmlns:a16="http://schemas.microsoft.com/office/drawing/2014/main" id="{1BF8CFAB-1911-4BCF-8153-C1B2CF8431AF}"/>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3AED2272-6F60-4457-B621-3545BCD52B50}"/>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F3786D21-F584-468F-8E53-CBA7055E4CBE}"/>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 xmlns:a16="http://schemas.microsoft.com/office/drawing/2014/main" id="{3F569A8C-AC3F-4A77-A981-1CBE72055182}"/>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pic>
        <p:nvPicPr>
          <p:cNvPr id="11" name="Picture 10" descr="CM Logo_col.jpg">
            <a:extLst>
              <a:ext uri="{FF2B5EF4-FFF2-40B4-BE49-F238E27FC236}">
                <a16:creationId xmlns="" xmlns:a16="http://schemas.microsoft.com/office/drawing/2014/main" id="{9F894F1F-2BF6-4C67-9235-0EE07D1D2233}"/>
              </a:ext>
            </a:extLst>
          </p:cNvPr>
          <p:cNvPicPr>
            <a:picLocks noChangeAspect="1"/>
          </p:cNvPicPr>
          <p:nvPr/>
        </p:nvPicPr>
        <p:blipFill>
          <a:blip r:embed="rId4" cstate="print"/>
          <a:stretch>
            <a:fillRect/>
          </a:stretch>
        </p:blipFill>
        <p:spPr>
          <a:xfrm>
            <a:off x="10447768" y="310071"/>
            <a:ext cx="1383162" cy="442107"/>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spcBef>
                <a:spcPct val="0"/>
              </a:spcBef>
            </a:pPr>
            <a:r>
              <a:rPr lang="en-US" dirty="0">
                <a:cs typeface="Arial" pitchFamily="34" charset="0"/>
              </a:rPr>
              <a:t>Thinking Style </a:t>
            </a:r>
          </a:p>
        </p:txBody>
      </p:sp>
      <p:sp>
        <p:nvSpPr>
          <p:cNvPr id="49155" name="Rectangle 4"/>
          <p:cNvSpPr>
            <a:spLocks noGrp="1" noChangeArrowheads="1"/>
          </p:cNvSpPr>
          <p:nvPr>
            <p:ph idx="1"/>
          </p:nvPr>
        </p:nvSpPr>
        <p:spPr>
          <a:xfrm>
            <a:off x="2063750" y="1321713"/>
            <a:ext cx="8064500" cy="4478339"/>
          </a:xfrm>
          <a:solidFill>
            <a:schemeClr val="bg1"/>
          </a:solidFill>
          <a:ln>
            <a:solidFill>
              <a:schemeClr val="bg1"/>
            </a:solidFill>
          </a:ln>
        </p:spPr>
        <p:txBody>
          <a:bodyPr rtlCol="0">
            <a:normAutofit/>
          </a:bodyPr>
          <a:lstStyle/>
          <a:p>
            <a:pPr marL="0" indent="0">
              <a:buNone/>
              <a:defRPr/>
            </a:pPr>
            <a:r>
              <a:rPr lang="en-US" b="1" dirty="0">
                <a:solidFill>
                  <a:srgbClr val="000000"/>
                </a:solidFill>
              </a:rPr>
              <a:t>Cultural orientations that impact how we process information; i.e. the way you think, perceive, remember and relate to information.</a:t>
            </a:r>
          </a:p>
          <a:p>
            <a:pPr marL="0" indent="0">
              <a:defRPr/>
            </a:pPr>
            <a:endParaRPr lang="en-US" sz="2000" dirty="0"/>
          </a:p>
        </p:txBody>
      </p:sp>
      <p:pic>
        <p:nvPicPr>
          <p:cNvPr id="70661" name="Picture 5" descr="COI - Thinking Style Highlighted.png"/>
          <p:cNvPicPr>
            <a:picLocks noChangeAspect="1"/>
          </p:cNvPicPr>
          <p:nvPr/>
        </p:nvPicPr>
        <p:blipFill>
          <a:blip r:embed="rId3" cstate="print"/>
          <a:srcRect/>
          <a:stretch>
            <a:fillRect/>
          </a:stretch>
        </p:blipFill>
        <p:spPr bwMode="auto">
          <a:xfrm>
            <a:off x="2063750" y="2438400"/>
            <a:ext cx="3657600" cy="3657600"/>
          </a:xfrm>
          <a:prstGeom prst="rect">
            <a:avLst/>
          </a:prstGeom>
          <a:noFill/>
          <a:ln w="9525">
            <a:noFill/>
            <a:miter lim="800000"/>
            <a:headEnd/>
            <a:tailEnd/>
          </a:ln>
        </p:spPr>
      </p:pic>
      <p:sp>
        <p:nvSpPr>
          <p:cNvPr id="7" name="Rectangle 4"/>
          <p:cNvSpPr txBox="1">
            <a:spLocks noChangeArrowheads="1"/>
          </p:cNvSpPr>
          <p:nvPr/>
        </p:nvSpPr>
        <p:spPr bwMode="auto">
          <a:xfrm>
            <a:off x="5943600" y="2895600"/>
            <a:ext cx="4419600" cy="2743200"/>
          </a:xfrm>
          <a:prstGeom prst="rect">
            <a:avLst/>
          </a:prstGeom>
          <a:solidFill>
            <a:schemeClr val="bg1"/>
          </a:solidFill>
          <a:ln w="9525">
            <a:solidFill>
              <a:schemeClr val="bg1"/>
            </a:solidFill>
            <a:miter lim="800000"/>
            <a:headEnd/>
            <a:tailEnd/>
          </a:ln>
        </p:spPr>
        <p:txBody>
          <a:bodyPr/>
          <a:lstStyle/>
          <a:p>
            <a:pPr>
              <a:spcAft>
                <a:spcPts val="500"/>
              </a:spcAft>
              <a:defRPr/>
            </a:pPr>
            <a:r>
              <a:rPr lang="en-US" sz="2000" b="1" u="sng" dirty="0">
                <a:solidFill>
                  <a:srgbClr val="A5D867">
                    <a:lumMod val="75000"/>
                  </a:srgbClr>
                </a:solidFill>
              </a:rPr>
              <a:t>Thinking Style</a:t>
            </a:r>
            <a:r>
              <a:rPr lang="en-US" sz="2000" b="1" dirty="0">
                <a:solidFill>
                  <a:srgbClr val="A5D867">
                    <a:lumMod val="75000"/>
                  </a:srgbClr>
                </a:solidFill>
              </a:rPr>
              <a:t>:</a:t>
            </a:r>
          </a:p>
          <a:p>
            <a:pPr marL="457200" indent="-228600">
              <a:spcAft>
                <a:spcPts val="500"/>
              </a:spcAft>
              <a:buFont typeface="Arial" pitchFamily="34" charset="0"/>
              <a:buChar char="•"/>
              <a:defRPr/>
            </a:pPr>
            <a:r>
              <a:rPr lang="en-US" sz="2000" dirty="0"/>
              <a:t>Multi-Focus   -  Single-Focus </a:t>
            </a:r>
          </a:p>
          <a:p>
            <a:pPr marL="457200" indent="-228600">
              <a:spcAft>
                <a:spcPts val="500"/>
              </a:spcAft>
              <a:buFont typeface="Arial" pitchFamily="34" charset="0"/>
              <a:buChar char="•"/>
              <a:defRPr/>
            </a:pPr>
            <a:r>
              <a:rPr lang="en-US" sz="2000" dirty="0"/>
              <a:t>Past                 -  Future </a:t>
            </a:r>
          </a:p>
          <a:p>
            <a:pPr marL="457200" indent="-228600">
              <a:spcAft>
                <a:spcPts val="500"/>
              </a:spcAft>
              <a:buFont typeface="Arial" pitchFamily="34" charset="0"/>
              <a:buChar char="•"/>
              <a:defRPr/>
            </a:pPr>
            <a:r>
              <a:rPr lang="en-US" sz="2000" dirty="0"/>
              <a:t>Low Context  -  High Context</a:t>
            </a:r>
          </a:p>
          <a:p>
            <a:pPr marL="457200" indent="-228600">
              <a:spcAft>
                <a:spcPts val="500"/>
              </a:spcAft>
              <a:buFont typeface="Arial" pitchFamily="34" charset="0"/>
              <a:buChar char="•"/>
              <a:defRPr/>
            </a:pPr>
            <a:r>
              <a:rPr lang="en-US" sz="2000" dirty="0"/>
              <a:t>Inductive        -  Deductive</a:t>
            </a:r>
          </a:p>
          <a:p>
            <a:pPr marL="457200" indent="-228600">
              <a:spcAft>
                <a:spcPts val="500"/>
              </a:spcAft>
              <a:buFont typeface="Arial" pitchFamily="34" charset="0"/>
              <a:buChar char="•"/>
              <a:defRPr/>
            </a:pPr>
            <a:r>
              <a:rPr lang="en-US" sz="2000" dirty="0"/>
              <a:t>Linear              -  Systemic</a:t>
            </a:r>
          </a:p>
          <a:p>
            <a:pPr eaLnBrk="0" hangingPunct="0">
              <a:spcBef>
                <a:spcPts val="400"/>
              </a:spcBef>
              <a:spcAft>
                <a:spcPts val="400"/>
              </a:spcAft>
              <a:defRPr/>
            </a:pPr>
            <a:endParaRPr lang="en-US" sz="2000" dirty="0">
              <a:solidFill>
                <a:srgbClr val="595959"/>
              </a:solidFill>
              <a:cs typeface="Arial" pitchFamily="34" charset="0"/>
            </a:endParaRPr>
          </a:p>
        </p:txBody>
      </p:sp>
      <p:grpSp>
        <p:nvGrpSpPr>
          <p:cNvPr id="6" name="Group 13">
            <a:extLst>
              <a:ext uri="{FF2B5EF4-FFF2-40B4-BE49-F238E27FC236}">
                <a16:creationId xmlns="" xmlns:a16="http://schemas.microsoft.com/office/drawing/2014/main" id="{DD81F7BA-DE49-4BCB-8E9A-B010272D8E8E}"/>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129C1C8F-0790-4CCF-A2DF-773430E67B1A}"/>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5A329BE-41B3-4850-A6CD-528301E0A1CE}"/>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 xmlns:a16="http://schemas.microsoft.com/office/drawing/2014/main" id="{2C7ED7A6-B28C-46E5-BE1F-C2B274488A83}"/>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pic>
        <p:nvPicPr>
          <p:cNvPr id="11" name="Picture 10" descr="CM Logo_col.jpg">
            <a:extLst>
              <a:ext uri="{FF2B5EF4-FFF2-40B4-BE49-F238E27FC236}">
                <a16:creationId xmlns="" xmlns:a16="http://schemas.microsoft.com/office/drawing/2014/main" id="{4E3C5F29-8175-450A-8F59-710BBD5C3663}"/>
              </a:ext>
            </a:extLst>
          </p:cNvPr>
          <p:cNvPicPr>
            <a:picLocks noChangeAspect="1"/>
          </p:cNvPicPr>
          <p:nvPr/>
        </p:nvPicPr>
        <p:blipFill>
          <a:blip r:embed="rId4" cstate="print"/>
          <a:stretch>
            <a:fillRect/>
          </a:stretch>
        </p:blipFill>
        <p:spPr>
          <a:xfrm>
            <a:off x="10447768" y="310071"/>
            <a:ext cx="1383162" cy="442107"/>
          </a:xfrm>
          <a:prstGeom prst="rect">
            <a:avLst/>
          </a:prstGeom>
        </p:spPr>
      </p:pic>
    </p:spTree>
    <p:extLst>
      <p:ext uri="{BB962C8B-B14F-4D97-AF65-F5344CB8AC3E}">
        <p14:creationId xmlns:p14="http://schemas.microsoft.com/office/powerpoint/2010/main" val="25361577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spcBef>
                <a:spcPct val="0"/>
              </a:spcBef>
            </a:pPr>
            <a:r>
              <a:rPr lang="en-US" dirty="0">
                <a:cs typeface="Arial" pitchFamily="34" charset="0"/>
              </a:rPr>
              <a:t>Sense of Self</a:t>
            </a:r>
          </a:p>
        </p:txBody>
      </p:sp>
      <p:sp>
        <p:nvSpPr>
          <p:cNvPr id="49155" name="Rectangle 4"/>
          <p:cNvSpPr>
            <a:spLocks noGrp="1" noChangeArrowheads="1"/>
          </p:cNvSpPr>
          <p:nvPr>
            <p:ph idx="1"/>
          </p:nvPr>
        </p:nvSpPr>
        <p:spPr>
          <a:xfrm>
            <a:off x="2063750" y="1219201"/>
            <a:ext cx="8064500" cy="4478339"/>
          </a:xfrm>
          <a:solidFill>
            <a:schemeClr val="bg1"/>
          </a:solidFill>
          <a:ln>
            <a:solidFill>
              <a:schemeClr val="bg1"/>
            </a:solidFill>
          </a:ln>
        </p:spPr>
        <p:txBody>
          <a:bodyPr rtlCol="0">
            <a:normAutofit/>
          </a:bodyPr>
          <a:lstStyle/>
          <a:p>
            <a:pPr marL="0" indent="0">
              <a:buNone/>
              <a:defRPr/>
            </a:pPr>
            <a:r>
              <a:rPr lang="en-US" b="1" dirty="0">
                <a:solidFill>
                  <a:srgbClr val="000000"/>
                </a:solidFill>
              </a:rPr>
              <a:t>Cultural orientations that impact how we see and experience our “self”; i.e., our identity and core motivation. </a:t>
            </a:r>
          </a:p>
          <a:p>
            <a:pPr marL="0" indent="0">
              <a:defRPr/>
            </a:pPr>
            <a:endParaRPr lang="en-US" sz="2000" dirty="0"/>
          </a:p>
        </p:txBody>
      </p:sp>
      <p:pic>
        <p:nvPicPr>
          <p:cNvPr id="62469" name="Picture 5" descr="COI - Thinking Style Highlighted.png"/>
          <p:cNvPicPr>
            <a:picLocks noChangeAspect="1"/>
          </p:cNvPicPr>
          <p:nvPr/>
        </p:nvPicPr>
        <p:blipFill>
          <a:blip r:embed="rId3" cstate="print"/>
          <a:srcRect/>
          <a:stretch>
            <a:fillRect/>
          </a:stretch>
        </p:blipFill>
        <p:spPr bwMode="auto">
          <a:xfrm>
            <a:off x="2051050" y="2461212"/>
            <a:ext cx="3657600" cy="3657600"/>
          </a:xfrm>
          <a:prstGeom prst="rect">
            <a:avLst/>
          </a:prstGeom>
          <a:noFill/>
          <a:ln w="9525">
            <a:noFill/>
            <a:miter lim="800000"/>
            <a:headEnd/>
            <a:tailEnd/>
          </a:ln>
        </p:spPr>
      </p:pic>
      <p:sp>
        <p:nvSpPr>
          <p:cNvPr id="7" name="Rectangle 4"/>
          <p:cNvSpPr txBox="1">
            <a:spLocks noChangeArrowheads="1"/>
          </p:cNvSpPr>
          <p:nvPr/>
        </p:nvSpPr>
        <p:spPr bwMode="auto">
          <a:xfrm>
            <a:off x="5943600" y="2895599"/>
            <a:ext cx="4419600" cy="2608553"/>
          </a:xfrm>
          <a:prstGeom prst="rect">
            <a:avLst/>
          </a:prstGeom>
          <a:solidFill>
            <a:schemeClr val="bg1"/>
          </a:solidFill>
          <a:ln w="9525">
            <a:solidFill>
              <a:schemeClr val="bg1"/>
            </a:solidFill>
            <a:miter lim="800000"/>
            <a:headEnd/>
            <a:tailEnd/>
          </a:ln>
        </p:spPr>
        <p:txBody>
          <a:bodyPr/>
          <a:lstStyle/>
          <a:p>
            <a:pPr>
              <a:spcAft>
                <a:spcPts val="500"/>
              </a:spcAft>
              <a:defRPr/>
            </a:pPr>
            <a:r>
              <a:rPr lang="en-US" sz="2000" b="1" u="sng" dirty="0">
                <a:solidFill>
                  <a:srgbClr val="F19E09"/>
                </a:solidFill>
              </a:rPr>
              <a:t>Sense of Self</a:t>
            </a:r>
            <a:r>
              <a:rPr lang="en-US" sz="2000" b="1" dirty="0">
                <a:solidFill>
                  <a:srgbClr val="F19E09"/>
                </a:solidFill>
              </a:rPr>
              <a:t>:</a:t>
            </a:r>
          </a:p>
          <a:p>
            <a:pPr marL="457200" indent="-274320">
              <a:spcAft>
                <a:spcPts val="500"/>
              </a:spcAft>
              <a:buFont typeface="Arial" pitchFamily="34" charset="0"/>
              <a:buChar char="•"/>
              <a:defRPr/>
            </a:pPr>
            <a:r>
              <a:rPr lang="en-US" sz="2000" dirty="0"/>
              <a:t>Control           -  Constraint </a:t>
            </a:r>
          </a:p>
          <a:p>
            <a:pPr marL="457200" indent="-274320">
              <a:spcAft>
                <a:spcPts val="500"/>
              </a:spcAft>
              <a:buFont typeface="Arial" pitchFamily="34" charset="0"/>
              <a:buChar char="•"/>
              <a:defRPr/>
            </a:pPr>
            <a:r>
              <a:rPr lang="en-US" sz="2000" dirty="0"/>
              <a:t>Private            -  Public  </a:t>
            </a:r>
          </a:p>
          <a:p>
            <a:pPr marL="457200" indent="-274320">
              <a:spcAft>
                <a:spcPts val="500"/>
              </a:spcAft>
              <a:buFont typeface="Arial" pitchFamily="34" charset="0"/>
              <a:buChar char="•"/>
              <a:defRPr/>
            </a:pPr>
            <a:r>
              <a:rPr lang="en-US" sz="2000" dirty="0"/>
              <a:t>Hierarchy       -  Equality </a:t>
            </a:r>
          </a:p>
          <a:p>
            <a:pPr marL="457200" indent="-274320">
              <a:spcAft>
                <a:spcPts val="500"/>
              </a:spcAft>
              <a:buFont typeface="Arial" pitchFamily="34" charset="0"/>
              <a:buChar char="•"/>
              <a:defRPr/>
            </a:pPr>
            <a:r>
              <a:rPr lang="en-US" sz="2000" dirty="0"/>
              <a:t>Collectivistic  -  Individualistic  </a:t>
            </a:r>
          </a:p>
          <a:p>
            <a:pPr marL="457200" indent="-274320">
              <a:spcAft>
                <a:spcPts val="500"/>
              </a:spcAft>
              <a:buFont typeface="Arial" pitchFamily="34" charset="0"/>
              <a:buChar char="•"/>
              <a:defRPr/>
            </a:pPr>
            <a:r>
              <a:rPr lang="en-US" sz="2000" dirty="0"/>
              <a:t>Cooperative   -  Competitive</a:t>
            </a:r>
          </a:p>
          <a:p>
            <a:pPr marL="457200" indent="-274320">
              <a:spcAft>
                <a:spcPts val="500"/>
              </a:spcAft>
              <a:buFont typeface="Arial" pitchFamily="34" charset="0"/>
              <a:buChar char="•"/>
              <a:defRPr/>
            </a:pPr>
            <a:r>
              <a:rPr lang="en-US" sz="2000" dirty="0"/>
              <a:t>Flexibility        -  Order</a:t>
            </a:r>
          </a:p>
          <a:p>
            <a:pPr eaLnBrk="0" hangingPunct="0">
              <a:spcBef>
                <a:spcPts val="400"/>
              </a:spcBef>
              <a:spcAft>
                <a:spcPts val="400"/>
              </a:spcAft>
              <a:defRPr/>
            </a:pPr>
            <a:endParaRPr lang="en-US" sz="2000" dirty="0">
              <a:solidFill>
                <a:srgbClr val="595959"/>
              </a:solidFill>
              <a:cs typeface="Arial" pitchFamily="34" charset="0"/>
            </a:endParaRPr>
          </a:p>
        </p:txBody>
      </p:sp>
      <p:grpSp>
        <p:nvGrpSpPr>
          <p:cNvPr id="6" name="Group 13">
            <a:extLst>
              <a:ext uri="{FF2B5EF4-FFF2-40B4-BE49-F238E27FC236}">
                <a16:creationId xmlns="" xmlns:a16="http://schemas.microsoft.com/office/drawing/2014/main" id="{C13B0969-19B4-4003-9BE1-9580DDDE0C45}"/>
              </a:ext>
            </a:extLst>
          </p:cNvPr>
          <p:cNvGrpSpPr/>
          <p:nvPr/>
        </p:nvGrpSpPr>
        <p:grpSpPr>
          <a:xfrm>
            <a:off x="756745" y="6274676"/>
            <a:ext cx="10909738" cy="45719"/>
            <a:chOff x="285720" y="428604"/>
            <a:chExt cx="7072362" cy="71438"/>
          </a:xfrm>
        </p:grpSpPr>
        <p:cxnSp>
          <p:nvCxnSpPr>
            <p:cNvPr id="8" name="Straight Connector 7">
              <a:extLst>
                <a:ext uri="{FF2B5EF4-FFF2-40B4-BE49-F238E27FC236}">
                  <a16:creationId xmlns="" xmlns:a16="http://schemas.microsoft.com/office/drawing/2014/main" id="{7931FDCB-C00F-45E0-9E32-D037C01B8745}"/>
                </a:ext>
              </a:extLst>
            </p:cNvPr>
            <p:cNvCxnSpPr/>
            <p:nvPr/>
          </p:nvCxnSpPr>
          <p:spPr>
            <a:xfrm>
              <a:off x="285720" y="500042"/>
              <a:ext cx="70723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A7518189-235B-4D57-A3EB-B24826F88062}"/>
                </a:ext>
              </a:extLst>
            </p:cNvPr>
            <p:cNvCxnSpPr/>
            <p:nvPr/>
          </p:nvCxnSpPr>
          <p:spPr>
            <a:xfrm>
              <a:off x="285720" y="428604"/>
              <a:ext cx="7072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 xmlns:a16="http://schemas.microsoft.com/office/drawing/2014/main" id="{CDA9994A-91A0-450B-8717-10810C2B12B6}"/>
              </a:ext>
            </a:extLst>
          </p:cNvPr>
          <p:cNvSpPr txBox="1"/>
          <p:nvPr/>
        </p:nvSpPr>
        <p:spPr>
          <a:xfrm>
            <a:off x="672661" y="6366114"/>
            <a:ext cx="2225289" cy="246221"/>
          </a:xfrm>
          <a:prstGeom prst="rect">
            <a:avLst/>
          </a:prstGeom>
          <a:noFill/>
        </p:spPr>
        <p:txBody>
          <a:bodyPr wrap="none" rtlCol="0">
            <a:spAutoFit/>
          </a:bodyPr>
          <a:lstStyle/>
          <a:p>
            <a:r>
              <a:rPr lang="en-AU" sz="1000" dirty="0">
                <a:solidFill>
                  <a:srgbClr val="CF0001"/>
                </a:solidFill>
                <a:latin typeface="Myriad Pro"/>
              </a:rPr>
              <a:t>Catholic Mission Cultural Consulting</a:t>
            </a:r>
          </a:p>
        </p:txBody>
      </p:sp>
      <p:pic>
        <p:nvPicPr>
          <p:cNvPr id="11" name="Picture 10" descr="CM Logo_col.jpg">
            <a:extLst>
              <a:ext uri="{FF2B5EF4-FFF2-40B4-BE49-F238E27FC236}">
                <a16:creationId xmlns="" xmlns:a16="http://schemas.microsoft.com/office/drawing/2014/main" id="{AC4768B0-1BCA-43B6-8E2D-A7901F937BE3}"/>
              </a:ext>
            </a:extLst>
          </p:cNvPr>
          <p:cNvPicPr>
            <a:picLocks noChangeAspect="1"/>
          </p:cNvPicPr>
          <p:nvPr/>
        </p:nvPicPr>
        <p:blipFill>
          <a:blip r:embed="rId4" cstate="print"/>
          <a:stretch>
            <a:fillRect/>
          </a:stretch>
        </p:blipFill>
        <p:spPr>
          <a:xfrm>
            <a:off x="10447768" y="310071"/>
            <a:ext cx="1383162" cy="442107"/>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3744</TotalTime>
  <Words>4650</Words>
  <Application>Microsoft Office PowerPoint</Application>
  <PresentationFormat>Widescreen</PresentationFormat>
  <Paragraphs>778</Paragraphs>
  <Slides>43</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ＭＳ Ｐゴシック</vt:lpstr>
      <vt:lpstr>Adobe Caslon Pro</vt:lpstr>
      <vt:lpstr>Arial</vt:lpstr>
      <vt:lpstr>Calibri</vt:lpstr>
      <vt:lpstr>Calibri Light</vt:lpstr>
      <vt:lpstr>Myriad Pro</vt:lpstr>
      <vt:lpstr>Times New Roman</vt:lpstr>
      <vt:lpstr>Wingdings</vt:lpstr>
      <vt:lpstr>Office Theme</vt:lpstr>
      <vt:lpstr>Cross-cultural Competency for Mission</vt:lpstr>
      <vt:lpstr>Introduction </vt:lpstr>
      <vt:lpstr>Cultural Orientations Model </vt:lpstr>
      <vt:lpstr>Values Drive Behavior</vt:lpstr>
      <vt:lpstr>Definition &amp; Characteristics of Culture</vt:lpstr>
      <vt:lpstr>Aligned with our definition of culture</vt:lpstr>
      <vt:lpstr>Interaction Style   </vt:lpstr>
      <vt:lpstr>Thinking Style </vt:lpstr>
      <vt:lpstr>Sense of Self</vt:lpstr>
      <vt:lpstr>Understanding the COI®</vt:lpstr>
      <vt:lpstr>The Four Key Cultural Skills</vt:lpstr>
      <vt:lpstr>International Assignment</vt:lpstr>
      <vt:lpstr>Agenda </vt:lpstr>
      <vt:lpstr>PowerPoint Presentation</vt:lpstr>
      <vt:lpstr>PowerPoint Presentation</vt:lpstr>
      <vt:lpstr>PowerPoint Presentation</vt:lpstr>
      <vt:lpstr>Developing Cultural Competence</vt:lpstr>
      <vt:lpstr>Developing Cultural Competence</vt:lpstr>
      <vt:lpstr>PowerPoint Presentation</vt:lpstr>
      <vt:lpstr>PowerPoint Presentation</vt:lpstr>
      <vt:lpstr> Fixed / Fluid  – Homily length, Punctuality events  Private / Public  – Personal space, Taboo topics &amp; Q’s,                      Sport   Direct    / Indirect  – Eye contact, Criticism &amp; evaluation  Equality / Hierarchy     – All equal, women &amp; professions, titles  Universalistic / Particularistic     – Rules &amp; consequences, Secular vs                   Canon Law</vt:lpstr>
      <vt:lpstr>Interpersonal and  Cross-cultural Competency  for Mission</vt:lpstr>
      <vt:lpstr>Objectives</vt:lpstr>
      <vt:lpstr>Agenda </vt:lpstr>
      <vt:lpstr>Style Switching – Exploring Gaps with Country Profiles Patrick Fox               -                           India </vt:lpstr>
      <vt:lpstr>Cultural Due Diligence - Comparing Country Profiles</vt:lpstr>
      <vt:lpstr>Style-Switching – Instrumental Sermon</vt:lpstr>
      <vt:lpstr>Style-Switching – Expressive Sermon</vt:lpstr>
      <vt:lpstr>Style-Switching – Instrumental + Expressive Sermon</vt:lpstr>
      <vt:lpstr>Style-Switching – Instrumental + Expressive Sermon</vt:lpstr>
      <vt:lpstr>Challenges - Diocese of Parramatta</vt:lpstr>
      <vt:lpstr>Challenges – Diocese of Parramatta</vt:lpstr>
      <vt:lpstr>Style-Switching: Issues &amp; Preferences at play</vt:lpstr>
      <vt:lpstr>Style-Switching: Issues &amp; Preferences at play</vt:lpstr>
      <vt:lpstr>Style-Switching </vt:lpstr>
      <vt:lpstr>Cultural Dialogue - Liturgy</vt:lpstr>
      <vt:lpstr>Cultural Dialogue – Women in Leadership </vt:lpstr>
      <vt:lpstr>Cultural Mentoring</vt:lpstr>
      <vt:lpstr>Cultural Mentoring – Cross Cutting theme</vt:lpstr>
      <vt:lpstr>Final Reflection Why?</vt:lpstr>
      <vt:lpstr>Final Reflection Why?</vt:lpstr>
      <vt:lpstr>Final Reflection Why?</vt:lpstr>
      <vt:lpstr>Cross-cultural Competency for Mission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Fox</dc:creator>
  <cp:lastModifiedBy>Danielle Achikian</cp:lastModifiedBy>
  <cp:revision>77</cp:revision>
  <dcterms:created xsi:type="dcterms:W3CDTF">2019-01-23T22:50:35Z</dcterms:created>
  <dcterms:modified xsi:type="dcterms:W3CDTF">2019-05-20T04:32:53Z</dcterms:modified>
</cp:coreProperties>
</file>