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6" r:id="rId4"/>
    <p:sldId id="256" r:id="rId5"/>
    <p:sldId id="290" r:id="rId6"/>
    <p:sldId id="281" r:id="rId7"/>
    <p:sldId id="282" r:id="rId8"/>
    <p:sldId id="280" r:id="rId9"/>
    <p:sldId id="258" r:id="rId10"/>
    <p:sldId id="263" r:id="rId11"/>
    <p:sldId id="259" r:id="rId12"/>
    <p:sldId id="287" r:id="rId13"/>
    <p:sldId id="29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23" autoAdjust="0"/>
    <p:restoredTop sz="94660"/>
  </p:normalViewPr>
  <p:slideViewPr>
    <p:cSldViewPr snapToGrid="0">
      <p:cViewPr varScale="1">
        <p:scale>
          <a:sx n="74" d="100"/>
          <a:sy n="74" d="100"/>
        </p:scale>
        <p:origin x="1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1D145-F5C4-4D44-8DC0-CA959E6470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xmlns="" id="{8C080B9D-AA89-493C-9B97-65B7A9FC1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xmlns="" id="{2EA29AFE-673F-4405-ADF5-6459E8FF7931}"/>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5" name="Footer Placeholder 4">
            <a:extLst>
              <a:ext uri="{FF2B5EF4-FFF2-40B4-BE49-F238E27FC236}">
                <a16:creationId xmlns:a16="http://schemas.microsoft.com/office/drawing/2014/main" xmlns="" id="{26CC7D94-3A08-45D9-8669-77D58CCECA7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4A202416-E0B5-4E70-9CB4-976A7046F9DC}"/>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33664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5CF27-B3EC-478D-B95E-0668757C593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xmlns="" id="{ACF020AA-3AA0-4D73-A10C-634E18FC8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5D1EA8A7-3EE7-42E5-9FF0-52C81D4132F6}"/>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5" name="Footer Placeholder 4">
            <a:extLst>
              <a:ext uri="{FF2B5EF4-FFF2-40B4-BE49-F238E27FC236}">
                <a16:creationId xmlns:a16="http://schemas.microsoft.com/office/drawing/2014/main" xmlns="" id="{634276CC-2C0A-4CBE-BED3-6D08F90D65B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CC13FD9B-A73C-45AD-88EB-B52CCB6D487E}"/>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10396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EA4504-0F19-479E-8763-5C4E5ACEF3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xmlns="" id="{DA0F254C-E61A-456F-8C43-62567D662B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A82F771D-3B29-4537-A7C8-F74C8E64C9A3}"/>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5" name="Footer Placeholder 4">
            <a:extLst>
              <a:ext uri="{FF2B5EF4-FFF2-40B4-BE49-F238E27FC236}">
                <a16:creationId xmlns:a16="http://schemas.microsoft.com/office/drawing/2014/main" xmlns="" id="{5A568C09-E0AA-4D03-82D9-8D318FA459E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15043390-BA96-423B-9C1B-8F3842311773}"/>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276256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F06A3-6774-458D-A288-5803F5FED7A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FC9520D1-4B79-4A93-B571-9970DF4DC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C1CC8DD2-4EC5-4DF9-88BF-80D9D92BDA92}"/>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5" name="Footer Placeholder 4">
            <a:extLst>
              <a:ext uri="{FF2B5EF4-FFF2-40B4-BE49-F238E27FC236}">
                <a16:creationId xmlns:a16="http://schemas.microsoft.com/office/drawing/2014/main" xmlns="" id="{052F3B35-CE26-41A9-B288-AEC2EEC2777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9FD9EC3A-907B-4F70-99CE-76F5D73772D9}"/>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320582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5F497-DFEF-414D-8409-C74976C98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xmlns="" id="{DCBAA0D2-3224-4F37-BE2B-78E9B5744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46DF6F1-8CB2-4F75-91B6-F7A811BE1B24}"/>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5" name="Footer Placeholder 4">
            <a:extLst>
              <a:ext uri="{FF2B5EF4-FFF2-40B4-BE49-F238E27FC236}">
                <a16:creationId xmlns:a16="http://schemas.microsoft.com/office/drawing/2014/main" xmlns="" id="{21D0BFBB-48E5-463B-BD37-12EDB79A6F2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C103322C-85A9-422F-AA5E-2D9C6E919E9A}"/>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276395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AA36C8-DC46-471D-9FA1-46D6E9FBB4A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7E0D408C-DC78-428E-A21E-00F5FEDFF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xmlns="" id="{75AEDAAB-CEEE-4C6B-8DF6-85040063C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xmlns="" id="{EC431BA4-3150-4FDC-97A7-2B36452C9C13}"/>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6" name="Footer Placeholder 5">
            <a:extLst>
              <a:ext uri="{FF2B5EF4-FFF2-40B4-BE49-F238E27FC236}">
                <a16:creationId xmlns:a16="http://schemas.microsoft.com/office/drawing/2014/main" xmlns="" id="{9BDD6A02-49C7-4CA9-8483-27C93325198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xmlns="" id="{EC37F095-E98A-470F-920B-F8CA4A24F085}"/>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289424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5DC14-DE5B-4488-A25B-B13932E0C144}"/>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xmlns="" id="{F86D5A76-F4F6-4800-9E9C-54CDBD023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B7EF4F-3856-44F2-BB7A-F4EA55048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xmlns="" id="{A4DC4754-F8A4-4976-B27A-2CDB5A4C8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C95CF63-A861-4844-9474-1DBB6E700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xmlns="" id="{19BFBB97-A2A0-48AB-A323-1DAAE88EDB2F}"/>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8" name="Footer Placeholder 7">
            <a:extLst>
              <a:ext uri="{FF2B5EF4-FFF2-40B4-BE49-F238E27FC236}">
                <a16:creationId xmlns:a16="http://schemas.microsoft.com/office/drawing/2014/main" xmlns="" id="{C05F9990-A4B7-4904-977D-AF979AE73E90}"/>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xmlns="" id="{5FCF2C30-2606-4D20-8114-737FDAA9E98B}"/>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407903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E1020-5EE9-4CCD-B396-3A93D9029C38}"/>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xmlns="" id="{C8927B1D-FC75-4CF3-AEF7-CE0A7CFEE0B0}"/>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4" name="Footer Placeholder 3">
            <a:extLst>
              <a:ext uri="{FF2B5EF4-FFF2-40B4-BE49-F238E27FC236}">
                <a16:creationId xmlns:a16="http://schemas.microsoft.com/office/drawing/2014/main" xmlns="" id="{6CB64E82-5A42-4A72-9CED-D071F732762F}"/>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xmlns="" id="{C979957E-E9BF-4F61-A9F6-4EE69671F74F}"/>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18700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6ACF2E-C0F9-479C-9196-FC8439EE7232}"/>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3" name="Footer Placeholder 2">
            <a:extLst>
              <a:ext uri="{FF2B5EF4-FFF2-40B4-BE49-F238E27FC236}">
                <a16:creationId xmlns:a16="http://schemas.microsoft.com/office/drawing/2014/main" xmlns="" id="{0D246D03-5A89-4186-83D8-2A4BEEF5071C}"/>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xmlns="" id="{3FDB32F7-9F9E-473B-B852-BF418E18646D}"/>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163442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78C11-F162-484E-B5ED-554FCF75C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10D7CF31-56A8-4067-9AAC-76956B736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xmlns="" id="{404F2AEE-80BD-44B6-8264-C30A3A851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3BA0646-7A91-403E-8EA5-947A0D888196}"/>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6" name="Footer Placeholder 5">
            <a:extLst>
              <a:ext uri="{FF2B5EF4-FFF2-40B4-BE49-F238E27FC236}">
                <a16:creationId xmlns:a16="http://schemas.microsoft.com/office/drawing/2014/main" xmlns="" id="{B65A0362-2E89-408A-A6CC-5234DE39EB5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xmlns="" id="{9D6C82FB-547E-4AC3-B6FA-8FCBDBB6E3E0}"/>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32212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1F38F-4C08-41D9-8AE7-71D65D42F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xmlns="" id="{4E82FABF-C095-4867-88B6-9F23676F8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xmlns="" id="{B07A4714-6397-4E97-9A1D-AA0EA4E2E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09DDAF-5372-496C-B347-EA19977902E6}"/>
              </a:ext>
            </a:extLst>
          </p:cNvPr>
          <p:cNvSpPr>
            <a:spLocks noGrp="1"/>
          </p:cNvSpPr>
          <p:nvPr>
            <p:ph type="dt" sz="half" idx="10"/>
          </p:nvPr>
        </p:nvSpPr>
        <p:spPr/>
        <p:txBody>
          <a:bodyPr/>
          <a:lstStyle/>
          <a:p>
            <a:fld id="{7348E6F9-36E8-4D84-9982-4A0086D7E06F}" type="datetimeFigureOut">
              <a:rPr lang="en-PH" smtClean="0"/>
              <a:t>09/05/2019</a:t>
            </a:fld>
            <a:endParaRPr lang="en-PH"/>
          </a:p>
        </p:txBody>
      </p:sp>
      <p:sp>
        <p:nvSpPr>
          <p:cNvPr id="6" name="Footer Placeholder 5">
            <a:extLst>
              <a:ext uri="{FF2B5EF4-FFF2-40B4-BE49-F238E27FC236}">
                <a16:creationId xmlns:a16="http://schemas.microsoft.com/office/drawing/2014/main" xmlns="" id="{23DC18C3-525E-4DC7-9731-A027D110394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xmlns="" id="{04E24AC6-1CF4-4336-AEA1-CE4644E1629C}"/>
              </a:ext>
            </a:extLst>
          </p:cNvPr>
          <p:cNvSpPr>
            <a:spLocks noGrp="1"/>
          </p:cNvSpPr>
          <p:nvPr>
            <p:ph type="sldNum" sz="quarter" idx="12"/>
          </p:nvPr>
        </p:nvSpPr>
        <p:spPr/>
        <p:txBody>
          <a:bodyPr/>
          <a:lstStyle/>
          <a:p>
            <a:fld id="{709B6E56-CB6F-4F50-A4DF-8B2D6E7A2A7B}" type="slidenum">
              <a:rPr lang="en-PH" smtClean="0"/>
              <a:t>‹#›</a:t>
            </a:fld>
            <a:endParaRPr lang="en-PH"/>
          </a:p>
        </p:txBody>
      </p:sp>
    </p:spTree>
    <p:extLst>
      <p:ext uri="{BB962C8B-B14F-4D97-AF65-F5344CB8AC3E}">
        <p14:creationId xmlns:p14="http://schemas.microsoft.com/office/powerpoint/2010/main" val="88017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3D04F7-159A-4A17-A389-C1CF92961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xmlns="" id="{6354D5F6-BFB9-40D3-B1E5-BB591A37C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896B413E-140B-49F8-B609-DFF84DBF2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8E6F9-36E8-4D84-9982-4A0086D7E06F}" type="datetimeFigureOut">
              <a:rPr lang="en-PH" smtClean="0"/>
              <a:t>09/05/2019</a:t>
            </a:fld>
            <a:endParaRPr lang="en-PH"/>
          </a:p>
        </p:txBody>
      </p:sp>
      <p:sp>
        <p:nvSpPr>
          <p:cNvPr id="5" name="Footer Placeholder 4">
            <a:extLst>
              <a:ext uri="{FF2B5EF4-FFF2-40B4-BE49-F238E27FC236}">
                <a16:creationId xmlns:a16="http://schemas.microsoft.com/office/drawing/2014/main" xmlns="" id="{F0DD4D30-0B3D-408A-96C8-CBB7509EA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xmlns="" id="{9622310D-71D2-4582-A717-7746EA972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B6E56-CB6F-4F50-A4DF-8B2D6E7A2A7B}" type="slidenum">
              <a:rPr lang="en-PH" smtClean="0"/>
              <a:t>‹#›</a:t>
            </a:fld>
            <a:endParaRPr lang="en-PH"/>
          </a:p>
        </p:txBody>
      </p:sp>
    </p:spTree>
    <p:extLst>
      <p:ext uri="{BB962C8B-B14F-4D97-AF65-F5344CB8AC3E}">
        <p14:creationId xmlns:p14="http://schemas.microsoft.com/office/powerpoint/2010/main" val="361654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8422F-E09F-47CC-8767-14243DCAAB27}"/>
              </a:ext>
            </a:extLst>
          </p:cNvPr>
          <p:cNvSpPr>
            <a:spLocks noGrp="1"/>
          </p:cNvSpPr>
          <p:nvPr>
            <p:ph type="ctrTitle"/>
          </p:nvPr>
        </p:nvSpPr>
        <p:spPr>
          <a:xfrm>
            <a:off x="1524000" y="1122363"/>
            <a:ext cx="9144000" cy="1466644"/>
          </a:xfrm>
        </p:spPr>
        <p:txBody>
          <a:bodyPr>
            <a:normAutofit fontScale="90000"/>
          </a:bodyPr>
          <a:lstStyle/>
          <a:p>
            <a:r>
              <a:rPr lang="en-PH" dirty="0">
                <a:solidFill>
                  <a:srgbClr val="FF0000"/>
                </a:solidFill>
                <a:latin typeface="Bahnschrift SemiBold Condensed" panose="020B0502040204020203" pitchFamily="34" charset="0"/>
              </a:rPr>
              <a:t>Wake up the world</a:t>
            </a:r>
            <a:br>
              <a:rPr lang="en-PH" dirty="0">
                <a:solidFill>
                  <a:srgbClr val="FF0000"/>
                </a:solidFill>
                <a:latin typeface="Bahnschrift SemiBold Condensed" panose="020B0502040204020203" pitchFamily="34" charset="0"/>
              </a:rPr>
            </a:br>
            <a:r>
              <a:rPr lang="en-PH" sz="2400" dirty="0">
                <a:solidFill>
                  <a:srgbClr val="FF0000"/>
                </a:solidFill>
                <a:latin typeface="Bahnschrift SemiBold Condensed" panose="020B0502040204020203" pitchFamily="34" charset="0"/>
              </a:rPr>
              <a:t>I prefer a church which is bruised, hurting and dirty because it has been out on the streets, rather that a church which is unhealthy from being confined and from clinging to its own security </a:t>
            </a:r>
            <a:br>
              <a:rPr lang="en-PH" sz="2400" dirty="0">
                <a:solidFill>
                  <a:srgbClr val="FF0000"/>
                </a:solidFill>
                <a:latin typeface="Bahnschrift SemiBold Condensed" panose="020B0502040204020203" pitchFamily="34" charset="0"/>
              </a:rPr>
            </a:br>
            <a:r>
              <a:rPr lang="en-PH" sz="2400" dirty="0">
                <a:solidFill>
                  <a:srgbClr val="FF0000"/>
                </a:solidFill>
                <a:latin typeface="Bahnschrift SemiBold Condensed" panose="020B0502040204020203" pitchFamily="34" charset="0"/>
              </a:rPr>
              <a:t>(Pope Francis May 3 2018)</a:t>
            </a:r>
            <a:endParaRPr lang="en-PH" dirty="0">
              <a:solidFill>
                <a:srgbClr val="FF0000"/>
              </a:solidFill>
              <a:latin typeface="Bahnschrift SemiBold Condensed" panose="020B0502040204020203" pitchFamily="34" charset="0"/>
            </a:endParaRPr>
          </a:p>
        </p:txBody>
      </p:sp>
      <p:sp>
        <p:nvSpPr>
          <p:cNvPr id="3" name="Subtitle 2">
            <a:extLst>
              <a:ext uri="{FF2B5EF4-FFF2-40B4-BE49-F238E27FC236}">
                <a16:creationId xmlns:a16="http://schemas.microsoft.com/office/drawing/2014/main" xmlns="" id="{1791692B-7563-42FD-A2A4-5A695625C704}"/>
              </a:ext>
            </a:extLst>
          </p:cNvPr>
          <p:cNvSpPr>
            <a:spLocks noGrp="1"/>
          </p:cNvSpPr>
          <p:nvPr>
            <p:ph type="subTitle" idx="1"/>
          </p:nvPr>
        </p:nvSpPr>
        <p:spPr/>
        <p:txBody>
          <a:bodyPr/>
          <a:lstStyle/>
          <a:p>
            <a:endParaRPr lang="en-PH" dirty="0"/>
          </a:p>
        </p:txBody>
      </p:sp>
      <p:pic>
        <p:nvPicPr>
          <p:cNvPr id="4" name="Picture 3" descr="Philippine bishops back workers' May Day calls ">
            <a:extLst>
              <a:ext uri="{FF2B5EF4-FFF2-40B4-BE49-F238E27FC236}">
                <a16:creationId xmlns:a16="http://schemas.microsoft.com/office/drawing/2014/main" xmlns="" id="{2A1904AC-BA2F-45FF-A96B-E518E06B31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35426" y="3255962"/>
            <a:ext cx="4810541" cy="3101009"/>
          </a:xfrm>
          <a:prstGeom prst="rect">
            <a:avLst/>
          </a:prstGeom>
          <a:noFill/>
          <a:ln>
            <a:noFill/>
          </a:ln>
        </p:spPr>
      </p:pic>
      <p:pic>
        <p:nvPicPr>
          <p:cNvPr id="6" name="Picture 5">
            <a:extLst>
              <a:ext uri="{FF2B5EF4-FFF2-40B4-BE49-F238E27FC236}">
                <a16:creationId xmlns:a16="http://schemas.microsoft.com/office/drawing/2014/main" xmlns="" id="{6A0188D1-06EA-4A97-9E74-DDB1D8DB8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67" y="3342101"/>
            <a:ext cx="3505200" cy="2928730"/>
          </a:xfrm>
          <a:prstGeom prst="rect">
            <a:avLst/>
          </a:prstGeom>
        </p:spPr>
      </p:pic>
    </p:spTree>
    <p:extLst>
      <p:ext uri="{BB962C8B-B14F-4D97-AF65-F5344CB8AC3E}">
        <p14:creationId xmlns:p14="http://schemas.microsoft.com/office/powerpoint/2010/main" val="392472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A58A1-C52C-4198-A2C1-197EDAD41568}"/>
              </a:ext>
            </a:extLst>
          </p:cNvPr>
          <p:cNvSpPr>
            <a:spLocks noGrp="1"/>
          </p:cNvSpPr>
          <p:nvPr>
            <p:ph type="ctrTitle"/>
          </p:nvPr>
        </p:nvSpPr>
        <p:spPr>
          <a:xfrm>
            <a:off x="721895" y="4892842"/>
            <a:ext cx="10732168" cy="1675525"/>
          </a:xfrm>
        </p:spPr>
        <p:txBody>
          <a:bodyPr>
            <a:noAutofit/>
          </a:bodyPr>
          <a:lstStyle/>
          <a:p>
            <a:r>
              <a:rPr lang="en-PH"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Our challenge then as church people is to live the Shema, acknowledging God our creator and liberator, hearing with our hearts the cries of the poor and acting.</a:t>
            </a:r>
            <a:endParaRPr lang="en-PH" sz="3200" dirty="0">
              <a:solidFill>
                <a:srgbClr val="7030A0"/>
              </a:solidFill>
            </a:endParaRPr>
          </a:p>
        </p:txBody>
      </p:sp>
      <p:sp>
        <p:nvSpPr>
          <p:cNvPr id="3" name="Subtitle 2">
            <a:extLst>
              <a:ext uri="{FF2B5EF4-FFF2-40B4-BE49-F238E27FC236}">
                <a16:creationId xmlns:a16="http://schemas.microsoft.com/office/drawing/2014/main" xmlns="" id="{27899B8E-841E-437F-A965-B4CFAA2790E1}"/>
              </a:ext>
            </a:extLst>
          </p:cNvPr>
          <p:cNvSpPr>
            <a:spLocks noGrp="1"/>
          </p:cNvSpPr>
          <p:nvPr>
            <p:ph type="subTitle" idx="1"/>
          </p:nvPr>
        </p:nvSpPr>
        <p:spPr>
          <a:xfrm rot="10800000" flipV="1">
            <a:off x="1403335" y="830175"/>
            <a:ext cx="8799443" cy="599661"/>
          </a:xfrm>
        </p:spPr>
        <p:txBody>
          <a:bodyPr>
            <a:normAutofit/>
          </a:bodyPr>
          <a:lstStyle/>
          <a:p>
            <a:r>
              <a:rPr lang="en-PH" sz="3600" dirty="0">
                <a:solidFill>
                  <a:srgbClr val="7030A0"/>
                </a:solidFill>
              </a:rPr>
              <a:t>Common Good</a:t>
            </a:r>
          </a:p>
        </p:txBody>
      </p:sp>
      <p:sp>
        <p:nvSpPr>
          <p:cNvPr id="4" name="Rectangle 3">
            <a:extLst>
              <a:ext uri="{FF2B5EF4-FFF2-40B4-BE49-F238E27FC236}">
                <a16:creationId xmlns:a16="http://schemas.microsoft.com/office/drawing/2014/main" xmlns="" id="{02AB4967-F441-44EB-A908-C9B98803AE16}"/>
              </a:ext>
            </a:extLst>
          </p:cNvPr>
          <p:cNvSpPr/>
          <p:nvPr/>
        </p:nvSpPr>
        <p:spPr>
          <a:xfrm>
            <a:off x="914400" y="1429837"/>
            <a:ext cx="10427368" cy="1452642"/>
          </a:xfrm>
          <a:prstGeom prst="rect">
            <a:avLst/>
          </a:prstGeom>
          <a:solidFill>
            <a:srgbClr val="7030A0"/>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n-PH" sz="2800" dirty="0">
                <a:solidFill>
                  <a:srgbClr val="92D050"/>
                </a:solidFill>
                <a:latin typeface="Times New Roman" panose="02020603050405020304" pitchFamily="18" charset="0"/>
                <a:ea typeface="Calibri" panose="020F0502020204030204" pitchFamily="34" charset="0"/>
                <a:cs typeface="Times New Roman" panose="02020603050405020304" pitchFamily="18" charset="0"/>
              </a:rPr>
              <a:t>Pope Francis calls us to go to the peripheries, and makes it clear that we are called to solidarity with the poor, to listen to their cries, as not to do so is to oppose the plan of God (EG 187).  </a:t>
            </a:r>
            <a:endParaRPr lang="en-PH"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40224417-6B84-4D92-B486-E7F67AF9A216}"/>
              </a:ext>
            </a:extLst>
          </p:cNvPr>
          <p:cNvSpPr txBox="1"/>
          <p:nvPr/>
        </p:nvSpPr>
        <p:spPr>
          <a:xfrm>
            <a:off x="914401" y="3430538"/>
            <a:ext cx="10427367" cy="1384995"/>
          </a:xfrm>
          <a:prstGeom prst="rect">
            <a:avLst/>
          </a:prstGeom>
          <a:solidFill>
            <a:srgbClr val="7030A0"/>
          </a:solidFill>
        </p:spPr>
        <p:txBody>
          <a:bodyPr wrap="square" rtlCol="0">
            <a:spAutoFit/>
          </a:bodyPr>
          <a:lstStyle/>
          <a:p>
            <a:r>
              <a:rPr lang="en-PH" sz="2800" dirty="0"/>
              <a:t>An authentic </a:t>
            </a:r>
            <a:r>
              <a:rPr lang="en-PH" sz="2800" dirty="0" err="1"/>
              <a:t>faith..always</a:t>
            </a:r>
            <a:r>
              <a:rPr lang="en-PH" sz="2800" dirty="0"/>
              <a:t> involves a deep desire to change the world, to transmit values, to leave this earth somehow better than we found it (EG 183)</a:t>
            </a:r>
          </a:p>
        </p:txBody>
      </p:sp>
    </p:spTree>
    <p:extLst>
      <p:ext uri="{BB962C8B-B14F-4D97-AF65-F5344CB8AC3E}">
        <p14:creationId xmlns:p14="http://schemas.microsoft.com/office/powerpoint/2010/main" val="369386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7EA94-386C-4100-B273-B272D45AD590}"/>
              </a:ext>
            </a:extLst>
          </p:cNvPr>
          <p:cNvSpPr>
            <a:spLocks noGrp="1"/>
          </p:cNvSpPr>
          <p:nvPr>
            <p:ph type="ctrTitle"/>
          </p:nvPr>
        </p:nvSpPr>
        <p:spPr>
          <a:xfrm>
            <a:off x="1673087" y="1416532"/>
            <a:ext cx="8845826" cy="4778859"/>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PH"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Mosheh</a:t>
            </a:r>
            <a:r>
              <a:rPr lang="en-US" sz="2400" dirty="0">
                <a:latin typeface="Times New Roman" panose="02020603050405020304" pitchFamily="18" charset="0"/>
                <a:cs typeface="Times New Roman" panose="02020603050405020304" pitchFamily="18" charset="0"/>
              </a:rPr>
              <a:t> Lichtenstein, a Jewish author, in his book, </a:t>
            </a:r>
            <a:r>
              <a:rPr lang="en-US" sz="2400" i="1" dirty="0">
                <a:latin typeface="Times New Roman" panose="02020603050405020304" pitchFamily="18" charset="0"/>
                <a:cs typeface="Times New Roman" panose="02020603050405020304" pitchFamily="18" charset="0"/>
              </a:rPr>
              <a:t>Moses: Envoy of God, Envoy of His People</a:t>
            </a:r>
            <a:r>
              <a:rPr lang="en-US" sz="2400" dirty="0">
                <a:latin typeface="Times New Roman" panose="02020603050405020304" pitchFamily="18" charset="0"/>
                <a:cs typeface="Times New Roman" panose="02020603050405020304" pitchFamily="18" charset="0"/>
              </a:rPr>
              <a:t> writes that “if God took notice of the affliction of the Israelites, then Moses born of human flesh had no excuse not to hear the sufferings of his people.</a:t>
            </a:r>
            <a:r>
              <a:rPr lang="en-PH" sz="2400" dirty="0">
                <a:latin typeface="Times New Roman" panose="02020603050405020304" pitchFamily="18" charset="0"/>
                <a:cs typeface="Times New Roman" panose="02020603050405020304" pitchFamily="18" charset="0"/>
              </a:rPr>
              <a:t/>
            </a:r>
            <a:br>
              <a:rPr lang="en-PH"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If I, the King of Kings, the Most high, can descend into the impurity of Egypt; If I, who dwell in the highest heavens, listen and pay heed to the groaning of the Israelites; If I, the absolute and transcendent Other, am concerned with the fate of people—even those who are unwilling to fight for themselves—then you, Moshe, born of a woman, have no right to close your ears and ignore their sufferings”.</a:t>
            </a:r>
            <a:r>
              <a:rPr lang="en-PH" sz="2400" dirty="0">
                <a:latin typeface="Times New Roman" panose="02020603050405020304" pitchFamily="18" charset="0"/>
                <a:cs typeface="Times New Roman" panose="02020603050405020304" pitchFamily="18" charset="0"/>
              </a:rPr>
              <a:t/>
            </a:r>
            <a:br>
              <a:rPr lang="en-PH"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PH" sz="2400" dirty="0">
                <a:latin typeface="Times New Roman" panose="02020603050405020304" pitchFamily="18" charset="0"/>
                <a:cs typeface="Times New Roman" panose="02020603050405020304" pitchFamily="18" charset="0"/>
              </a:rPr>
              <a:t/>
            </a:r>
            <a:br>
              <a:rPr lang="en-PH" sz="2400" dirty="0">
                <a:latin typeface="Times New Roman" panose="02020603050405020304" pitchFamily="18" charset="0"/>
                <a:cs typeface="Times New Roman" panose="02020603050405020304" pitchFamily="18" charset="0"/>
              </a:rPr>
            </a:br>
            <a:r>
              <a:rPr lang="en-PH" sz="2400" dirty="0" err="1">
                <a:latin typeface="Times New Roman" panose="02020603050405020304" pitchFamily="18" charset="0"/>
                <a:cs typeface="Times New Roman" panose="02020603050405020304" pitchFamily="18" charset="0"/>
              </a:rPr>
              <a:t>Mosheh</a:t>
            </a:r>
            <a:r>
              <a:rPr lang="en-PH" sz="2400" dirty="0">
                <a:latin typeface="Times New Roman" panose="02020603050405020304" pitchFamily="18" charset="0"/>
                <a:cs typeface="Times New Roman" panose="02020603050405020304" pitchFamily="18" charset="0"/>
              </a:rPr>
              <a:t> Lichtenstein, </a:t>
            </a:r>
            <a:r>
              <a:rPr lang="en-PH" sz="2400" i="1" dirty="0">
                <a:latin typeface="Times New Roman" panose="02020603050405020304" pitchFamily="18" charset="0"/>
                <a:cs typeface="Times New Roman" panose="02020603050405020304" pitchFamily="18" charset="0"/>
              </a:rPr>
              <a:t>Moses: Envoy of God, Envoy of His People</a:t>
            </a:r>
            <a:r>
              <a:rPr lang="en-PH" sz="2400" dirty="0">
                <a:latin typeface="Times New Roman" panose="02020603050405020304" pitchFamily="18" charset="0"/>
                <a:cs typeface="Times New Roman" panose="02020603050405020304" pitchFamily="18" charset="0"/>
              </a:rPr>
              <a:t> (New Jersey: KTAV Publishing House, Inc., 2008),30.</a:t>
            </a:r>
            <a:br>
              <a:rPr lang="en-PH" sz="2400" dirty="0">
                <a:latin typeface="Times New Roman" panose="02020603050405020304" pitchFamily="18" charset="0"/>
                <a:cs typeface="Times New Roman" panose="02020603050405020304" pitchFamily="18" charset="0"/>
              </a:rPr>
            </a:br>
            <a:endParaRPr lang="en-PH"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3E623A4-4BA2-415D-9088-C64A3E50F98F}"/>
              </a:ext>
            </a:extLst>
          </p:cNvPr>
          <p:cNvSpPr>
            <a:spLocks noGrp="1"/>
          </p:cNvSpPr>
          <p:nvPr>
            <p:ph type="subTitle" idx="1"/>
          </p:nvPr>
        </p:nvSpPr>
        <p:spPr>
          <a:xfrm>
            <a:off x="1557866" y="662609"/>
            <a:ext cx="9110133" cy="511435"/>
          </a:xfrm>
        </p:spPr>
        <p:txBody>
          <a:bodyPr/>
          <a:lstStyle/>
          <a:p>
            <a:r>
              <a:rPr lang="en-PH" dirty="0"/>
              <a:t>“”</a:t>
            </a:r>
          </a:p>
        </p:txBody>
      </p:sp>
    </p:spTree>
    <p:extLst>
      <p:ext uri="{BB962C8B-B14F-4D97-AF65-F5344CB8AC3E}">
        <p14:creationId xmlns:p14="http://schemas.microsoft.com/office/powerpoint/2010/main" val="159400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83D40B-2DA4-48AE-8C0E-4884759897BF}"/>
              </a:ext>
            </a:extLst>
          </p:cNvPr>
          <p:cNvSpPr/>
          <p:nvPr/>
        </p:nvSpPr>
        <p:spPr>
          <a:xfrm>
            <a:off x="1328739" y="685268"/>
            <a:ext cx="9629774" cy="6011710"/>
          </a:xfrm>
          <a:prstGeom prst="rect">
            <a:avLst/>
          </a:prstGeom>
          <a:solidFill>
            <a:srgbClr val="92D050"/>
          </a:solidFill>
        </p:spPr>
        <p:txBody>
          <a:bodyPr wrap="squar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Francis reiterates Vatican 11’s call of “option for the poor” but says that it is urgent that we see this option “in a new light” (No.202). This option he says is “primarily a theological category rather than a cultural, sociological, political or philosophical one. God shows the poor “his first mercy’ (No.163). He exhorts “The need to resolve the structural causes of poverty cannot be delayed, not only for the pragmatic reason of its urgency for the good order of society, but because society needs to be cured of a sickness which is weakening and frustrating it, and which can only lead to new crises. Welfare projects, which meet certain urgent needs, should be considered merely temporary responses. As long as the problems of the poor are not radically resolved by rejecting the absolute autonomy of markets and financial speculation and by attacking the structural causes of inequality no solution will be found for the world’s problems or, for that matter, to any problems. Inequality is the root of social ills” (No.202).</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71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7963E-2646-4719-ACC2-AE8B65C0AE7D}"/>
              </a:ext>
            </a:extLst>
          </p:cNvPr>
          <p:cNvSpPr>
            <a:spLocks noGrp="1"/>
          </p:cNvSpPr>
          <p:nvPr>
            <p:ph type="title"/>
          </p:nvPr>
        </p:nvSpPr>
        <p:spPr/>
        <p:txBody>
          <a:bodyPr>
            <a:normAutofit/>
          </a:bodyPr>
          <a:lstStyle/>
          <a:p>
            <a:pPr algn="ctr"/>
            <a:r>
              <a:rPr lang="en-PH" sz="3200" dirty="0">
                <a:solidFill>
                  <a:srgbClr val="7030A0"/>
                </a:solidFill>
              </a:rPr>
              <a:t>The Church is missionary by its very nature (Vat 11).  </a:t>
            </a:r>
          </a:p>
        </p:txBody>
      </p:sp>
      <p:sp>
        <p:nvSpPr>
          <p:cNvPr id="3" name="Rectangle 2">
            <a:extLst>
              <a:ext uri="{FF2B5EF4-FFF2-40B4-BE49-F238E27FC236}">
                <a16:creationId xmlns:a16="http://schemas.microsoft.com/office/drawing/2014/main" xmlns="" id="{66DF27C0-B803-48BB-B90F-30422C04C4BB}"/>
              </a:ext>
            </a:extLst>
          </p:cNvPr>
          <p:cNvSpPr/>
          <p:nvPr/>
        </p:nvSpPr>
        <p:spPr>
          <a:xfrm>
            <a:off x="6258075" y="4350975"/>
            <a:ext cx="5157787" cy="1938992"/>
          </a:xfrm>
          <a:prstGeom prst="rect">
            <a:avLst/>
          </a:prstGeom>
          <a:ln>
            <a:solidFill>
              <a:srgbClr val="7030A0"/>
            </a:solidFill>
          </a:ln>
        </p:spPr>
        <p:txBody>
          <a:bodyPr wrap="square">
            <a:spAutoFit/>
          </a:bodyPr>
          <a:lstStyle/>
          <a:p>
            <a:r>
              <a:rPr lang="en-US" sz="2400" dirty="0">
                <a:latin typeface="Times New Roman" panose="02020603050405020304" pitchFamily="18" charset="0"/>
                <a:ea typeface="Times New Roman" panose="02020603050405020304" pitchFamily="18" charset="0"/>
              </a:rPr>
              <a:t>I invite everyone to be bold and creative in this task of rethinking the goals, structures, style and methods of evangelization in their respective communities” (No.33). </a:t>
            </a:r>
            <a:endParaRPr lang="en-PH" sz="2400" dirty="0"/>
          </a:p>
        </p:txBody>
      </p:sp>
      <p:sp>
        <p:nvSpPr>
          <p:cNvPr id="4" name="TextBox 3">
            <a:extLst>
              <a:ext uri="{FF2B5EF4-FFF2-40B4-BE49-F238E27FC236}">
                <a16:creationId xmlns:a16="http://schemas.microsoft.com/office/drawing/2014/main" xmlns="" id="{9C3E3235-8129-4FB2-B154-7D30CD36DEBF}"/>
              </a:ext>
            </a:extLst>
          </p:cNvPr>
          <p:cNvSpPr txBox="1"/>
          <p:nvPr/>
        </p:nvSpPr>
        <p:spPr>
          <a:xfrm>
            <a:off x="1566711" y="1552842"/>
            <a:ext cx="4529289" cy="2246769"/>
          </a:xfrm>
          <a:prstGeom prst="rect">
            <a:avLst/>
          </a:prstGeom>
          <a:noFill/>
          <a:ln>
            <a:solidFill>
              <a:srgbClr val="7030A0"/>
            </a:solidFill>
          </a:ln>
        </p:spPr>
        <p:txBody>
          <a:bodyPr wrap="square" rtlCol="0">
            <a:spAutoFit/>
          </a:bodyPr>
          <a:lstStyle/>
          <a:p>
            <a:r>
              <a:rPr lang="en-PH" sz="2000" dirty="0"/>
              <a:t>Before todays forms of exploitation of the poor, the Church cannot remain silent (131)</a:t>
            </a:r>
          </a:p>
          <a:p>
            <a:endParaRPr lang="en-PH" sz="2000" dirty="0"/>
          </a:p>
          <a:p>
            <a:r>
              <a:rPr lang="en-PH" sz="2000" dirty="0"/>
              <a:t>We are called to solidarity with the poor, to listen to their cries, as not to do so is to oppose the plan of God (187) </a:t>
            </a:r>
          </a:p>
        </p:txBody>
      </p:sp>
      <p:pic>
        <p:nvPicPr>
          <p:cNvPr id="5" name="Picture 4" descr="Image result for Photo of political prisoners in Philippines">
            <a:extLst>
              <a:ext uri="{FF2B5EF4-FFF2-40B4-BE49-F238E27FC236}">
                <a16:creationId xmlns:a16="http://schemas.microsoft.com/office/drawing/2014/main" xmlns="" id="{26D46C27-A647-438B-9081-CD0B81C736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6138" y="4475750"/>
            <a:ext cx="4896000" cy="2160000"/>
          </a:xfrm>
          <a:prstGeom prst="rect">
            <a:avLst/>
          </a:prstGeom>
          <a:noFill/>
          <a:ln>
            <a:noFill/>
          </a:ln>
        </p:spPr>
      </p:pic>
      <p:pic>
        <p:nvPicPr>
          <p:cNvPr id="6" name="Picture 5">
            <a:extLst>
              <a:ext uri="{FF2B5EF4-FFF2-40B4-BE49-F238E27FC236}">
                <a16:creationId xmlns:a16="http://schemas.microsoft.com/office/drawing/2014/main" xmlns="" id="{BEB8D457-D2BB-408F-9DA1-87E8DEE522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a:off x="7049100" y="1362227"/>
            <a:ext cx="3504000" cy="2628000"/>
          </a:xfrm>
          <a:prstGeom prst="rect">
            <a:avLst/>
          </a:prstGeom>
        </p:spPr>
      </p:pic>
    </p:spTree>
    <p:extLst>
      <p:ext uri="{BB962C8B-B14F-4D97-AF65-F5344CB8AC3E}">
        <p14:creationId xmlns:p14="http://schemas.microsoft.com/office/powerpoint/2010/main" val="146387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D6437-C4D4-41DD-BAAE-6409C58F06E0}"/>
              </a:ext>
            </a:extLst>
          </p:cNvPr>
          <p:cNvSpPr>
            <a:spLocks noGrp="1"/>
          </p:cNvSpPr>
          <p:nvPr>
            <p:ph type="title"/>
          </p:nvPr>
        </p:nvSpPr>
        <p:spPr>
          <a:xfrm>
            <a:off x="7023100" y="786064"/>
            <a:ext cx="4165600" cy="1325563"/>
          </a:xfrm>
          <a:ln>
            <a:solidFill>
              <a:srgbClr val="0070C0"/>
            </a:solidFill>
          </a:ln>
        </p:spPr>
        <p:txBody>
          <a:bodyPr>
            <a:normAutofit/>
          </a:bodyPr>
          <a:lstStyle/>
          <a:p>
            <a:pPr algn="ctr"/>
            <a:r>
              <a:rPr lang="en-PH" dirty="0">
                <a:ln>
                  <a:solidFill>
                    <a:srgbClr val="0070C0"/>
                  </a:solidFill>
                </a:ln>
                <a:solidFill>
                  <a:srgbClr val="0070C0"/>
                </a:solidFill>
              </a:rPr>
              <a:t>Some Possible Questions</a:t>
            </a:r>
          </a:p>
        </p:txBody>
      </p:sp>
      <p:sp>
        <p:nvSpPr>
          <p:cNvPr id="3" name="Content Placeholder 2">
            <a:extLst>
              <a:ext uri="{FF2B5EF4-FFF2-40B4-BE49-F238E27FC236}">
                <a16:creationId xmlns:a16="http://schemas.microsoft.com/office/drawing/2014/main" xmlns="" id="{B7936462-493A-4507-A77A-7ECF812EE753}"/>
              </a:ext>
            </a:extLst>
          </p:cNvPr>
          <p:cNvSpPr>
            <a:spLocks noGrp="1"/>
          </p:cNvSpPr>
          <p:nvPr>
            <p:ph idx="1"/>
          </p:nvPr>
        </p:nvSpPr>
        <p:spPr>
          <a:xfrm>
            <a:off x="838200" y="786064"/>
            <a:ext cx="10515600" cy="5390900"/>
          </a:xfrm>
        </p:spPr>
        <p:txBody>
          <a:bodyPr/>
          <a:lstStyle/>
          <a:p>
            <a:r>
              <a:rPr lang="en-PH" dirty="0"/>
              <a:t>What are my experiences?</a:t>
            </a:r>
          </a:p>
          <a:p>
            <a:endParaRPr lang="en-PH" dirty="0"/>
          </a:p>
          <a:p>
            <a:r>
              <a:rPr lang="en-PH" dirty="0"/>
              <a:t>What are the calls today?</a:t>
            </a:r>
          </a:p>
          <a:p>
            <a:endParaRPr lang="en-PH" dirty="0"/>
          </a:p>
          <a:p>
            <a:r>
              <a:rPr lang="en-PH" dirty="0"/>
              <a:t>How do I define missionary work today in light of the call to “wake up the world”?</a:t>
            </a:r>
          </a:p>
          <a:p>
            <a:endParaRPr lang="en-PH" dirty="0"/>
          </a:p>
          <a:p>
            <a:r>
              <a:rPr lang="en-PH" dirty="0"/>
              <a:t> What is the role of the church today?</a:t>
            </a:r>
          </a:p>
          <a:p>
            <a:endParaRPr lang="en-PH" dirty="0"/>
          </a:p>
          <a:p>
            <a:r>
              <a:rPr lang="en-PH" dirty="0"/>
              <a:t>What is our way forward?</a:t>
            </a:r>
          </a:p>
          <a:p>
            <a:endParaRPr lang="en-PH" dirty="0"/>
          </a:p>
        </p:txBody>
      </p:sp>
    </p:spTree>
    <p:extLst>
      <p:ext uri="{BB962C8B-B14F-4D97-AF65-F5344CB8AC3E}">
        <p14:creationId xmlns:p14="http://schemas.microsoft.com/office/powerpoint/2010/main" val="22002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64011-5658-46FD-9F17-181B7E85C5FD}"/>
              </a:ext>
            </a:extLst>
          </p:cNvPr>
          <p:cNvSpPr>
            <a:spLocks noGrp="1"/>
          </p:cNvSpPr>
          <p:nvPr>
            <p:ph type="title"/>
          </p:nvPr>
        </p:nvSpPr>
        <p:spPr/>
        <p:txBody>
          <a:bodyPr>
            <a:normAutofit/>
          </a:bodyPr>
          <a:lstStyle/>
          <a:p>
            <a:pPr algn="ctr"/>
            <a:r>
              <a:rPr lang="en-PH" sz="3600" dirty="0">
                <a:solidFill>
                  <a:srgbClr val="7030A0"/>
                </a:solidFill>
              </a:rPr>
              <a:t>My “Crimes”</a:t>
            </a:r>
          </a:p>
        </p:txBody>
      </p:sp>
      <p:pic>
        <p:nvPicPr>
          <p:cNvPr id="4" name="Content Placeholder 3">
            <a:extLst>
              <a:ext uri="{FF2B5EF4-FFF2-40B4-BE49-F238E27FC236}">
                <a16:creationId xmlns:a16="http://schemas.microsoft.com/office/drawing/2014/main" xmlns="" id="{7AAAA216-46DA-4AA1-8A20-9EB4A1C2B61C}"/>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585297" y="1528643"/>
            <a:ext cx="3510000" cy="2340000"/>
          </a:xfrm>
          <a:prstGeom prst="rect">
            <a:avLst/>
          </a:prstGeom>
        </p:spPr>
      </p:pic>
      <p:pic>
        <p:nvPicPr>
          <p:cNvPr id="5" name="Picture 6">
            <a:extLst>
              <a:ext uri="{FF2B5EF4-FFF2-40B4-BE49-F238E27FC236}">
                <a16:creationId xmlns:a16="http://schemas.microsoft.com/office/drawing/2014/main" xmlns="" id="{0D6067B4-1603-464A-B941-1690CA9ECD70}"/>
              </a:ext>
            </a:extLst>
          </p:cNvPr>
          <p:cNvPicPr>
            <a:picLocks noChangeAspect="1" noChangeArrowheads="1"/>
          </p:cNvPicPr>
          <p:nvPr/>
        </p:nvPicPr>
        <p:blipFill>
          <a:blip r:embed="rId3"/>
          <a:srcRect/>
          <a:stretch>
            <a:fillRect/>
          </a:stretch>
        </p:blipFill>
        <p:spPr bwMode="auto">
          <a:xfrm>
            <a:off x="605182" y="1400782"/>
            <a:ext cx="2491697" cy="2412000"/>
          </a:xfrm>
          <a:prstGeom prst="rect">
            <a:avLst/>
          </a:prstGeom>
          <a:noFill/>
          <a:ln w="9525">
            <a:noFill/>
            <a:round/>
            <a:headEnd/>
            <a:tailEnd/>
          </a:ln>
        </p:spPr>
      </p:pic>
      <p:pic>
        <p:nvPicPr>
          <p:cNvPr id="7" name="Picture 6" descr="20180407_144926.jpg">
            <a:extLst>
              <a:ext uri="{FF2B5EF4-FFF2-40B4-BE49-F238E27FC236}">
                <a16:creationId xmlns:a16="http://schemas.microsoft.com/office/drawing/2014/main" xmlns="" id="{E5A5C984-6783-4A32-AE78-0E5FDD932B8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3088" y="1400782"/>
            <a:ext cx="3216000" cy="2412000"/>
          </a:xfrm>
          <a:prstGeom prst="rect">
            <a:avLst/>
          </a:prstGeom>
        </p:spPr>
      </p:pic>
      <p:pic>
        <p:nvPicPr>
          <p:cNvPr id="10" name="Picture 9">
            <a:extLst>
              <a:ext uri="{FF2B5EF4-FFF2-40B4-BE49-F238E27FC236}">
                <a16:creationId xmlns:a16="http://schemas.microsoft.com/office/drawing/2014/main" xmlns="" id="{3E76ECD4-1545-4394-8C93-0BFC43FAC79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5283" y="4179218"/>
            <a:ext cx="3834000" cy="2556000"/>
          </a:xfrm>
          <a:prstGeom prst="rect">
            <a:avLst/>
          </a:prstGeom>
        </p:spPr>
      </p:pic>
      <p:pic>
        <p:nvPicPr>
          <p:cNvPr id="8" name="Picture 7" descr="Screen Shot 2018-04-09 at 8.34.24 AM.png">
            <a:extLst>
              <a:ext uri="{FF2B5EF4-FFF2-40B4-BE49-F238E27FC236}">
                <a16:creationId xmlns:a16="http://schemas.microsoft.com/office/drawing/2014/main" xmlns="" id="{72E97568-483B-487F-9756-745356B1BA7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09571" y="4035218"/>
            <a:ext cx="4595813" cy="2700000"/>
          </a:xfrm>
          <a:prstGeom prst="rect">
            <a:avLst/>
          </a:prstGeom>
        </p:spPr>
      </p:pic>
    </p:spTree>
    <p:extLst>
      <p:ext uri="{BB962C8B-B14F-4D97-AF65-F5344CB8AC3E}">
        <p14:creationId xmlns:p14="http://schemas.microsoft.com/office/powerpoint/2010/main" val="217507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C275B1B7-F622-44BC-A026-41BFCB73C738}"/>
              </a:ext>
            </a:extLst>
          </p:cNvPr>
          <p:cNvGraphicFramePr>
            <a:graphicFrameLocks noChangeAspect="1"/>
          </p:cNvGraphicFramePr>
          <p:nvPr>
            <p:extLst>
              <p:ext uri="{D42A27DB-BD31-4B8C-83A1-F6EECF244321}">
                <p14:modId xmlns:p14="http://schemas.microsoft.com/office/powerpoint/2010/main" val="3498826929"/>
              </p:ext>
            </p:extLst>
          </p:nvPr>
        </p:nvGraphicFramePr>
        <p:xfrm>
          <a:off x="6202018" y="352244"/>
          <a:ext cx="4521995" cy="6075060"/>
        </p:xfrm>
        <a:graphic>
          <a:graphicData uri="http://schemas.openxmlformats.org/presentationml/2006/ole">
            <mc:AlternateContent xmlns:mc="http://schemas.openxmlformats.org/markup-compatibility/2006">
              <mc:Choice xmlns:v="urn:schemas-microsoft-com:vml" Requires="v">
                <p:oleObj spid="_x0000_s1047" name="Acrobat Document" r:id="rId3" imgW="5667219" imgH="8019658" progId="AcroExch.Document.DC">
                  <p:embed/>
                </p:oleObj>
              </mc:Choice>
              <mc:Fallback>
                <p:oleObj name="Acrobat Document" r:id="rId3" imgW="5667219" imgH="8019658" progId="AcroExch.Document.DC">
                  <p:embed/>
                  <p:pic>
                    <p:nvPicPr>
                      <p:cNvPr id="4" name="Object 3">
                        <a:extLst>
                          <a:ext uri="{FF2B5EF4-FFF2-40B4-BE49-F238E27FC236}">
                            <a16:creationId xmlns:a16="http://schemas.microsoft.com/office/drawing/2014/main" xmlns="" id="{10797A33-4D1D-4913-8294-5D890C0AD73B}"/>
                          </a:ext>
                        </a:extLst>
                      </p:cNvPr>
                      <p:cNvPicPr/>
                      <p:nvPr/>
                    </p:nvPicPr>
                    <p:blipFill>
                      <a:blip r:embed="rId4"/>
                      <a:stretch>
                        <a:fillRect/>
                      </a:stretch>
                    </p:blipFill>
                    <p:spPr>
                      <a:xfrm>
                        <a:off x="6202018" y="352244"/>
                        <a:ext cx="4521995" cy="607506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xmlns="" id="{D5052D79-2171-49F3-8E48-F8F79F011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013" y="352244"/>
            <a:ext cx="3308118" cy="2448000"/>
          </a:xfrm>
          <a:prstGeom prst="rect">
            <a:avLst/>
          </a:prstGeom>
        </p:spPr>
      </p:pic>
      <p:pic>
        <p:nvPicPr>
          <p:cNvPr id="5" name="Picture 4">
            <a:extLst>
              <a:ext uri="{FF2B5EF4-FFF2-40B4-BE49-F238E27FC236}">
                <a16:creationId xmlns:a16="http://schemas.microsoft.com/office/drawing/2014/main" xmlns="" id="{65D874ED-FB0E-4DFF-A071-FB41F6EDF5CF}"/>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2276072" y="3167317"/>
            <a:ext cx="2484000" cy="3456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Tree>
    <p:extLst>
      <p:ext uri="{BB962C8B-B14F-4D97-AF65-F5344CB8AC3E}">
        <p14:creationId xmlns:p14="http://schemas.microsoft.com/office/powerpoint/2010/main" val="154780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8422F-E09F-47CC-8767-14243DCAAB27}"/>
              </a:ext>
            </a:extLst>
          </p:cNvPr>
          <p:cNvSpPr>
            <a:spLocks noGrp="1"/>
          </p:cNvSpPr>
          <p:nvPr>
            <p:ph type="ctrTitle"/>
          </p:nvPr>
        </p:nvSpPr>
        <p:spPr>
          <a:xfrm>
            <a:off x="1050856" y="1506158"/>
            <a:ext cx="9144000" cy="2387600"/>
          </a:xfrm>
        </p:spPr>
        <p:txBody>
          <a:bodyPr>
            <a:normAutofit fontScale="90000"/>
          </a:bodyPr>
          <a:lstStyle/>
          <a:p>
            <a:pPr marL="342900" indent="-342900">
              <a:buFont typeface="Wingdings" panose="05000000000000000000" pitchFamily="2" charset="2"/>
              <a:buChar char="§"/>
            </a:pPr>
            <a:r>
              <a:rPr lang="en-PH" sz="4000" dirty="0">
                <a:solidFill>
                  <a:srgbClr val="00B050"/>
                </a:solidFill>
              </a:rPr>
              <a:t>Missionary</a:t>
            </a:r>
            <a:r>
              <a:rPr lang="en-PH" dirty="0"/>
              <a:t/>
            </a:r>
            <a:br>
              <a:rPr lang="en-PH" dirty="0"/>
            </a:br>
            <a:r>
              <a:rPr lang="en-PH" sz="2400" dirty="0"/>
              <a:t>- </a:t>
            </a:r>
            <a:r>
              <a:rPr lang="en-PH" sz="2700" dirty="0"/>
              <a:t>A person who has been sent to a foreign country to teach their religion to the people who live there: (Cambridge.com)</a:t>
            </a:r>
            <a:br>
              <a:rPr lang="en-PH" sz="2700" dirty="0"/>
            </a:br>
            <a:r>
              <a:rPr lang="en-PH" sz="2700" dirty="0"/>
              <a:t> - A person whose mission is to go somewhere to help others. In many cases, the goal of a missionary is to teach about a religion so that the people can convert to that faith: (Vocabulary.com)</a:t>
            </a:r>
            <a:br>
              <a:rPr lang="en-PH" sz="2700" dirty="0"/>
            </a:br>
            <a:endParaRPr lang="en-PH" sz="2700" dirty="0"/>
          </a:p>
        </p:txBody>
      </p:sp>
      <p:sp>
        <p:nvSpPr>
          <p:cNvPr id="3" name="Subtitle 2">
            <a:extLst>
              <a:ext uri="{FF2B5EF4-FFF2-40B4-BE49-F238E27FC236}">
                <a16:creationId xmlns:a16="http://schemas.microsoft.com/office/drawing/2014/main" xmlns="" id="{1791692B-7563-42FD-A2A4-5A695625C704}"/>
              </a:ext>
            </a:extLst>
          </p:cNvPr>
          <p:cNvSpPr>
            <a:spLocks noGrp="1"/>
          </p:cNvSpPr>
          <p:nvPr>
            <p:ph type="subTitle" idx="1"/>
          </p:nvPr>
        </p:nvSpPr>
        <p:spPr>
          <a:xfrm>
            <a:off x="1524000" y="3893758"/>
            <a:ext cx="9144000" cy="2971040"/>
          </a:xfrm>
        </p:spPr>
        <p:txBody>
          <a:bodyPr>
            <a:normAutofit/>
          </a:bodyPr>
          <a:lstStyle/>
          <a:p>
            <a:pPr marL="342900" indent="-342900">
              <a:buFont typeface="Wingdings" panose="05000000000000000000" pitchFamily="2" charset="2"/>
              <a:buChar char="§"/>
            </a:pPr>
            <a:r>
              <a:rPr lang="en-PH" sz="3600" dirty="0">
                <a:solidFill>
                  <a:srgbClr val="00B050"/>
                </a:solidFill>
                <a:latin typeface="Calibri Light" panose="020F0302020204030204" pitchFamily="34" charset="0"/>
                <a:cs typeface="Calibri Light" panose="020F0302020204030204" pitchFamily="34" charset="0"/>
              </a:rPr>
              <a:t>Apostolate</a:t>
            </a:r>
          </a:p>
          <a:p>
            <a:r>
              <a:rPr lang="en-PH" dirty="0">
                <a:latin typeface="Calibri Light" panose="020F0302020204030204" pitchFamily="34" charset="0"/>
                <a:cs typeface="Calibri Light" panose="020F0302020204030204" pitchFamily="34" charset="0"/>
              </a:rPr>
              <a:t>An association of persons dedicated to the propagation of religion or a doctrine: (Merriam-webster.com)</a:t>
            </a:r>
          </a:p>
          <a:p>
            <a:r>
              <a:rPr lang="en-PH" dirty="0">
                <a:latin typeface="Calibri Light" panose="020F0302020204030204" pitchFamily="34" charset="0"/>
                <a:cs typeface="Calibri Light" panose="020F0302020204030204" pitchFamily="34" charset="0"/>
              </a:rPr>
              <a:t>A </a:t>
            </a:r>
            <a:r>
              <a:rPr lang="en-PH" dirty="0" err="1">
                <a:latin typeface="Calibri Light" panose="020F0302020204030204" pitchFamily="34" charset="0"/>
                <a:cs typeface="Calibri Light" panose="020F0302020204030204" pitchFamily="34" charset="0"/>
              </a:rPr>
              <a:t>christian</a:t>
            </a:r>
            <a:r>
              <a:rPr lang="en-PH" dirty="0">
                <a:latin typeface="Calibri Light" panose="020F0302020204030204" pitchFamily="34" charset="0"/>
                <a:cs typeface="Calibri Light" panose="020F0302020204030204" pitchFamily="34" charset="0"/>
              </a:rPr>
              <a:t> organization directed to serving and evangelizing the world, most often associated with the Anglican Communion or the Catholic Church: (Wikipedia)</a:t>
            </a:r>
          </a:p>
          <a:p>
            <a:endParaRPr lang="en-PH"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xmlns="" id="{4379D38F-4FC8-4F84-9750-9FAF739FDE1B}"/>
              </a:ext>
            </a:extLst>
          </p:cNvPr>
          <p:cNvSpPr txBox="1"/>
          <p:nvPr/>
        </p:nvSpPr>
        <p:spPr>
          <a:xfrm>
            <a:off x="1671638" y="657225"/>
            <a:ext cx="8486775" cy="584775"/>
          </a:xfrm>
          <a:prstGeom prst="rect">
            <a:avLst/>
          </a:prstGeom>
          <a:noFill/>
        </p:spPr>
        <p:txBody>
          <a:bodyPr wrap="square" rtlCol="0">
            <a:spAutoFit/>
          </a:bodyPr>
          <a:lstStyle/>
          <a:p>
            <a:r>
              <a:rPr lang="en-PH" sz="3200" dirty="0">
                <a:solidFill>
                  <a:srgbClr val="00B050"/>
                </a:solidFill>
                <a:latin typeface="Aharoni" panose="02010803020104030203" pitchFamily="2" charset="-79"/>
                <a:cs typeface="Aharoni" panose="02010803020104030203" pitchFamily="2" charset="-79"/>
              </a:rPr>
              <a:t>According to the Bureau of Immigration!</a:t>
            </a:r>
          </a:p>
        </p:txBody>
      </p:sp>
    </p:spTree>
    <p:extLst>
      <p:ext uri="{BB962C8B-B14F-4D97-AF65-F5344CB8AC3E}">
        <p14:creationId xmlns:p14="http://schemas.microsoft.com/office/powerpoint/2010/main" val="16601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EC1F894-0720-46C1-9BA7-E2F089796F21}"/>
              </a:ext>
            </a:extLst>
          </p:cNvPr>
          <p:cNvSpPr/>
          <p:nvPr/>
        </p:nvSpPr>
        <p:spPr>
          <a:xfrm>
            <a:off x="838200" y="1892873"/>
            <a:ext cx="6096000" cy="4524315"/>
          </a:xfrm>
          <a:prstGeom prst="rect">
            <a:avLst/>
          </a:prstGeom>
        </p:spPr>
        <p:txBody>
          <a:bodyPr>
            <a:spAutoFit/>
          </a:bodyPr>
          <a:lstStyle/>
          <a:p>
            <a:r>
              <a:rPr lang="en-US" sz="2400" dirty="0">
                <a:solidFill>
                  <a:srgbClr val="000000"/>
                </a:solidFill>
                <a:latin typeface="Times New Roman" panose="02020603050405020304" pitchFamily="18" charset="0"/>
                <a:ea typeface="Calibri" panose="020F0502020204030204" pitchFamily="34" charset="0"/>
              </a:rPr>
              <a:t>Francis tells us: “</a:t>
            </a:r>
            <a:r>
              <a:rPr lang="en-US" sz="2400" dirty="0">
                <a:latin typeface="Times New Roman" panose="02020603050405020304" pitchFamily="18" charset="0"/>
                <a:ea typeface="Times New Roman" panose="02020603050405020304" pitchFamily="18" charset="0"/>
              </a:rPr>
              <a:t>no one can demand that religion should be relegated to the inner sanctum of personal life, without influence on societal and national life, without concern for the soundness of civil institutions, without a right to offer an opinion on events affecting society” (No.183). </a:t>
            </a:r>
          </a:p>
          <a:p>
            <a:endParaRPr lang="en-US" sz="2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If indeed “the just ordering of society and of the state is a central responsibility of politics”, the Church “cannot and must not remain on the sidelines in the fight for justice” (No.150). </a:t>
            </a:r>
            <a:endParaRPr lang="en-PH" sz="2400" dirty="0"/>
          </a:p>
        </p:txBody>
      </p:sp>
      <p:sp>
        <p:nvSpPr>
          <p:cNvPr id="4" name="Title 3">
            <a:extLst>
              <a:ext uri="{FF2B5EF4-FFF2-40B4-BE49-F238E27FC236}">
                <a16:creationId xmlns:a16="http://schemas.microsoft.com/office/drawing/2014/main" xmlns="" id="{8A4A6B1F-9BB0-4681-A9AF-BF0FB7829251}"/>
              </a:ext>
            </a:extLst>
          </p:cNvPr>
          <p:cNvSpPr>
            <a:spLocks noGrp="1"/>
          </p:cNvSpPr>
          <p:nvPr>
            <p:ph type="title"/>
          </p:nvPr>
        </p:nvSpPr>
        <p:spPr/>
        <p:txBody>
          <a:bodyPr/>
          <a:lstStyle/>
          <a:p>
            <a:pPr algn="ctr"/>
            <a:r>
              <a:rPr lang="en-PH" dirty="0" err="1">
                <a:solidFill>
                  <a:srgbClr val="00B0F0"/>
                </a:solidFill>
              </a:rPr>
              <a:t>Evangelii</a:t>
            </a:r>
            <a:r>
              <a:rPr lang="en-PH" dirty="0">
                <a:solidFill>
                  <a:srgbClr val="00B0F0"/>
                </a:solidFill>
              </a:rPr>
              <a:t> Gaudium</a:t>
            </a:r>
          </a:p>
        </p:txBody>
      </p:sp>
      <p:pic>
        <p:nvPicPr>
          <p:cNvPr id="3076" name="Picture 4" descr="Image result for picture of Pope Francis">
            <a:extLst>
              <a:ext uri="{FF2B5EF4-FFF2-40B4-BE49-F238E27FC236}">
                <a16:creationId xmlns:a16="http://schemas.microsoft.com/office/drawing/2014/main" xmlns="" id="{7FB23A43-6084-4C41-80D0-F9CB2D5EE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131" y="2494757"/>
            <a:ext cx="2700000"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6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361CE-AE5A-4800-B531-6862D25C84C1}"/>
              </a:ext>
            </a:extLst>
          </p:cNvPr>
          <p:cNvSpPr>
            <a:spLocks noGrp="1"/>
          </p:cNvSpPr>
          <p:nvPr>
            <p:ph type="title"/>
          </p:nvPr>
        </p:nvSpPr>
        <p:spPr/>
        <p:txBody>
          <a:bodyPr/>
          <a:lstStyle/>
          <a:p>
            <a:pPr algn="ctr"/>
            <a:r>
              <a:rPr lang="en-PH" dirty="0"/>
              <a:t>Compendium on the Social Doctrine of the Church, #66</a:t>
            </a:r>
          </a:p>
        </p:txBody>
      </p:sp>
      <p:sp>
        <p:nvSpPr>
          <p:cNvPr id="3" name="Content Placeholder 2">
            <a:extLst>
              <a:ext uri="{FF2B5EF4-FFF2-40B4-BE49-F238E27FC236}">
                <a16:creationId xmlns:a16="http://schemas.microsoft.com/office/drawing/2014/main" xmlns="" id="{72910063-E519-4475-9CAB-007D15332371}"/>
              </a:ext>
            </a:extLst>
          </p:cNvPr>
          <p:cNvSpPr>
            <a:spLocks noGrp="1"/>
          </p:cNvSpPr>
          <p:nvPr>
            <p:ph idx="1"/>
          </p:nvPr>
        </p:nvSpPr>
        <p:spPr>
          <a:xfrm>
            <a:off x="838200" y="1825625"/>
            <a:ext cx="6686550" cy="4351338"/>
          </a:xfrm>
        </p:spPr>
        <p:txBody>
          <a:bodyPr/>
          <a:lstStyle/>
          <a:p>
            <a:r>
              <a:rPr lang="en-PH" i="1" dirty="0"/>
              <a:t>Nothing that concerns the community of men and women – situations and problems regarding justice, freedom, development, relations between peoples, peace – is foreign to evangelization, and evangelization would be incomplete if it did not take into account the mutual demands continually made by the gospel and by the concrete, personal and social life of man and woman.  Profound links exist between evangelization and human promotion.</a:t>
            </a:r>
          </a:p>
          <a:p>
            <a:endParaRPr lang="en-PH" dirty="0"/>
          </a:p>
        </p:txBody>
      </p:sp>
      <p:graphicFrame>
        <p:nvGraphicFramePr>
          <p:cNvPr id="7" name="Object 6">
            <a:extLst>
              <a:ext uri="{FF2B5EF4-FFF2-40B4-BE49-F238E27FC236}">
                <a16:creationId xmlns:a16="http://schemas.microsoft.com/office/drawing/2014/main" xmlns="" id="{E2A7CEB1-87E3-4C96-97B1-B85BE1929E44}"/>
              </a:ext>
            </a:extLst>
          </p:cNvPr>
          <p:cNvGraphicFramePr>
            <a:graphicFrameLocks noChangeAspect="1"/>
          </p:cNvGraphicFramePr>
          <p:nvPr>
            <p:extLst>
              <p:ext uri="{D42A27DB-BD31-4B8C-83A1-F6EECF244321}">
                <p14:modId xmlns:p14="http://schemas.microsoft.com/office/powerpoint/2010/main" val="4165417571"/>
              </p:ext>
            </p:extLst>
          </p:nvPr>
        </p:nvGraphicFramePr>
        <p:xfrm>
          <a:off x="7888460" y="1825625"/>
          <a:ext cx="3752858" cy="5749219"/>
        </p:xfrm>
        <a:graphic>
          <a:graphicData uri="http://schemas.openxmlformats.org/presentationml/2006/ole">
            <mc:AlternateContent xmlns:mc="http://schemas.openxmlformats.org/markup-compatibility/2006">
              <mc:Choice xmlns:v="urn:schemas-microsoft-com:vml" Requires="v">
                <p:oleObj spid="_x0000_s2063" name="Acrobat Document" r:id="rId3" imgW="5667219" imgH="8019658" progId="AcroExch.Document.DC">
                  <p:embed/>
                </p:oleObj>
              </mc:Choice>
              <mc:Fallback>
                <p:oleObj name="Acrobat Document" r:id="rId3" imgW="5667219" imgH="8019658" progId="AcroExch.Document.DC">
                  <p:embed/>
                  <p:pic>
                    <p:nvPicPr>
                      <p:cNvPr id="0" name=""/>
                      <p:cNvPicPr/>
                      <p:nvPr/>
                    </p:nvPicPr>
                    <p:blipFill>
                      <a:blip r:embed="rId4"/>
                      <a:stretch>
                        <a:fillRect/>
                      </a:stretch>
                    </p:blipFill>
                    <p:spPr>
                      <a:xfrm>
                        <a:off x="7888460" y="1825625"/>
                        <a:ext cx="3752858" cy="5749219"/>
                      </a:xfrm>
                      <a:prstGeom prst="rect">
                        <a:avLst/>
                      </a:prstGeom>
                    </p:spPr>
                  </p:pic>
                </p:oleObj>
              </mc:Fallback>
            </mc:AlternateContent>
          </a:graphicData>
        </a:graphic>
      </p:graphicFrame>
    </p:spTree>
    <p:extLst>
      <p:ext uri="{BB962C8B-B14F-4D97-AF65-F5344CB8AC3E}">
        <p14:creationId xmlns:p14="http://schemas.microsoft.com/office/powerpoint/2010/main" val="243112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96F8D-8DA9-4E71-A5DC-C9A210F791FD}"/>
              </a:ext>
            </a:extLst>
          </p:cNvPr>
          <p:cNvSpPr>
            <a:spLocks noGrp="1"/>
          </p:cNvSpPr>
          <p:nvPr>
            <p:ph type="title"/>
          </p:nvPr>
        </p:nvSpPr>
        <p:spPr/>
        <p:txBody>
          <a:bodyPr/>
          <a:lstStyle/>
          <a:p>
            <a:pPr algn="ctr"/>
            <a:r>
              <a:rPr lang="en-PH" dirty="0">
                <a:solidFill>
                  <a:srgbClr val="FF0000"/>
                </a:solidFill>
              </a:rPr>
              <a:t>St John Paul 11</a:t>
            </a:r>
          </a:p>
        </p:txBody>
      </p:sp>
      <p:sp>
        <p:nvSpPr>
          <p:cNvPr id="3" name="Content Placeholder 2">
            <a:extLst>
              <a:ext uri="{FF2B5EF4-FFF2-40B4-BE49-F238E27FC236}">
                <a16:creationId xmlns:a16="http://schemas.microsoft.com/office/drawing/2014/main" xmlns="" id="{9BA7580B-D01B-4E1D-8B5C-78EACF0129B1}"/>
              </a:ext>
            </a:extLst>
          </p:cNvPr>
          <p:cNvSpPr>
            <a:spLocks noGrp="1"/>
          </p:cNvSpPr>
          <p:nvPr>
            <p:ph idx="1"/>
          </p:nvPr>
        </p:nvSpPr>
        <p:spPr>
          <a:xfrm>
            <a:off x="838200" y="1934807"/>
            <a:ext cx="7213979" cy="4351338"/>
          </a:xfrm>
        </p:spPr>
        <p:txBody>
          <a:bodyPr>
            <a:normAutofit fontScale="85000" lnSpcReduction="10000"/>
          </a:bodyPr>
          <a:lstStyle/>
          <a:p>
            <a:r>
              <a:rPr lang="en-PH" dirty="0"/>
              <a:t>The teaching and spreading of her social doctrine are part of the Church’s evangelizing mission. And since it is a doctrine aimed at guiding people's behavior, it consequently gives rise to a "commitment to justice," according to each individual's role, vocation and circumstances.  (</a:t>
            </a:r>
            <a:r>
              <a:rPr lang="en-PH" dirty="0" err="1"/>
              <a:t>Soliitudo</a:t>
            </a:r>
            <a:r>
              <a:rPr lang="en-PH" dirty="0"/>
              <a:t> Rei </a:t>
            </a:r>
            <a:r>
              <a:rPr lang="en-PH" dirty="0" err="1"/>
              <a:t>Socialis</a:t>
            </a:r>
            <a:r>
              <a:rPr lang="en-PH" dirty="0"/>
              <a:t> No.41)</a:t>
            </a:r>
          </a:p>
          <a:p>
            <a:r>
              <a:rPr lang="en-PH" dirty="0"/>
              <a:t>To teach and to spread the social doctrine pertains to the church’s evangelizing mission and is an essential part of the Christian message, since this doctrine points out the direct consequences of that message in the life of society and situates daily work and struggles for justice in the context of bearing witness to Christ the savior (</a:t>
            </a:r>
            <a:r>
              <a:rPr lang="en-PH" dirty="0" err="1"/>
              <a:t>Centessimus</a:t>
            </a:r>
            <a:r>
              <a:rPr lang="en-PH" dirty="0"/>
              <a:t> </a:t>
            </a:r>
            <a:r>
              <a:rPr lang="en-PH" dirty="0" err="1"/>
              <a:t>Annus</a:t>
            </a:r>
            <a:r>
              <a:rPr lang="en-PH" dirty="0"/>
              <a:t>)</a:t>
            </a:r>
          </a:p>
        </p:txBody>
      </p:sp>
      <p:sp>
        <p:nvSpPr>
          <p:cNvPr id="13" name="TextBox 12">
            <a:extLst>
              <a:ext uri="{FF2B5EF4-FFF2-40B4-BE49-F238E27FC236}">
                <a16:creationId xmlns:a16="http://schemas.microsoft.com/office/drawing/2014/main" xmlns="" id="{F02DB32F-1E73-42B4-B0E4-2C1D904BBBCB}"/>
              </a:ext>
            </a:extLst>
          </p:cNvPr>
          <p:cNvSpPr txBox="1"/>
          <p:nvPr/>
        </p:nvSpPr>
        <p:spPr>
          <a:xfrm>
            <a:off x="9403508" y="1825625"/>
            <a:ext cx="8564941" cy="3352800"/>
          </a:xfrm>
          <a:prstGeom prst="rect">
            <a:avLst/>
          </a:prstGeom>
          <a:noFill/>
        </p:spPr>
        <p:txBody>
          <a:bodyPr wrap="square" rtlCol="0">
            <a:spAutoFit/>
          </a:bodyPr>
          <a:lstStyle/>
          <a:p>
            <a:endParaRPr lang="en-PH" dirty="0"/>
          </a:p>
        </p:txBody>
      </p:sp>
      <p:pic>
        <p:nvPicPr>
          <p:cNvPr id="14" name="Picture 6" descr="Image result for picture of John Paul 2">
            <a:extLst>
              <a:ext uri="{FF2B5EF4-FFF2-40B4-BE49-F238E27FC236}">
                <a16:creationId xmlns:a16="http://schemas.microsoft.com/office/drawing/2014/main" xmlns="" id="{2029EC13-91D0-4763-AFC2-10A3413E6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146" y="2193192"/>
            <a:ext cx="2796654" cy="359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83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5D4F2-DDE0-4F6F-B857-5314919A4357}"/>
              </a:ext>
            </a:extLst>
          </p:cNvPr>
          <p:cNvSpPr>
            <a:spLocks noGrp="1"/>
          </p:cNvSpPr>
          <p:nvPr>
            <p:ph type="ctrTitle"/>
          </p:nvPr>
        </p:nvSpPr>
        <p:spPr>
          <a:xfrm>
            <a:off x="531545" y="4661623"/>
            <a:ext cx="6096001" cy="2387600"/>
          </a:xfrm>
        </p:spPr>
        <p:txBody>
          <a:bodyPr>
            <a:normAutofit/>
          </a:bodyPr>
          <a:lstStyle/>
          <a:p>
            <a:r>
              <a:rPr lang="en-PH" i="1" dirty="0"/>
              <a:t/>
            </a:r>
            <a:br>
              <a:rPr lang="en-PH" i="1" dirty="0"/>
            </a:br>
            <a:endParaRPr lang="en-PH" i="1" dirty="0"/>
          </a:p>
        </p:txBody>
      </p:sp>
      <p:sp>
        <p:nvSpPr>
          <p:cNvPr id="3" name="Subtitle 2">
            <a:extLst>
              <a:ext uri="{FF2B5EF4-FFF2-40B4-BE49-F238E27FC236}">
                <a16:creationId xmlns:a16="http://schemas.microsoft.com/office/drawing/2014/main" xmlns="" id="{BAD53C3C-A8AB-4002-89DC-E6595A7EB1BC}"/>
              </a:ext>
            </a:extLst>
          </p:cNvPr>
          <p:cNvSpPr>
            <a:spLocks noGrp="1"/>
          </p:cNvSpPr>
          <p:nvPr>
            <p:ph type="subTitle" idx="1"/>
          </p:nvPr>
        </p:nvSpPr>
        <p:spPr>
          <a:xfrm>
            <a:off x="868784" y="553756"/>
            <a:ext cx="3703032" cy="3418651"/>
          </a:xfrm>
          <a:ln>
            <a:solidFill>
              <a:srgbClr val="00B0F0"/>
            </a:solidFill>
          </a:ln>
        </p:spPr>
        <p:txBody>
          <a:bodyPr>
            <a:normAutofit lnSpcReduction="10000"/>
          </a:bodyPr>
          <a:lstStyle/>
          <a:p>
            <a:pPr algn="l"/>
            <a:r>
              <a:rPr lang="en-PH" dirty="0"/>
              <a:t>  Our missionary task is a struggle with those who are victims, to eliminate the structural causes of poverty and to promote integral development.  Guided by the Gospel of mercy and by love for humankind, we must hear the cry for justice and respond to it with all our might (EG188).  </a:t>
            </a:r>
          </a:p>
          <a:p>
            <a:endParaRPr lang="en-PH" dirty="0"/>
          </a:p>
        </p:txBody>
      </p:sp>
      <p:sp>
        <p:nvSpPr>
          <p:cNvPr id="7" name="Rectangle 6">
            <a:extLst>
              <a:ext uri="{FF2B5EF4-FFF2-40B4-BE49-F238E27FC236}">
                <a16:creationId xmlns:a16="http://schemas.microsoft.com/office/drawing/2014/main" xmlns="" id="{54AC938A-04C8-448B-BEED-AF71299DF6AB}"/>
              </a:ext>
            </a:extLst>
          </p:cNvPr>
          <p:cNvSpPr/>
          <p:nvPr/>
        </p:nvSpPr>
        <p:spPr>
          <a:xfrm>
            <a:off x="531546" y="4691451"/>
            <a:ext cx="6096000" cy="3046988"/>
          </a:xfrm>
          <a:prstGeom prst="rect">
            <a:avLst/>
          </a:prstGeom>
          <a:ln>
            <a:solidFill>
              <a:srgbClr val="00B050"/>
            </a:solidFill>
          </a:ln>
        </p:spPr>
        <p:txBody>
          <a:bodyPr>
            <a:spAutoFit/>
          </a:bodyPr>
          <a:lstStyle/>
          <a:p>
            <a:r>
              <a:rPr lang="en-PH" sz="2400" dirty="0"/>
              <a:t>Peace, justice and preservation of creation are three absolutely interconnected themes which cannot be separated and treated individually without falling into reductionism (</a:t>
            </a:r>
            <a:r>
              <a:rPr lang="en-PH" sz="2400" dirty="0" err="1"/>
              <a:t>Laudato</a:t>
            </a:r>
            <a:r>
              <a:rPr lang="en-PH" sz="2400" dirty="0"/>
              <a:t> Si 92).  Concern for the environment thus needs to be joined to a sincere love for our fellow human beings and an unwavering commitment to resolving the problems of society. </a:t>
            </a:r>
          </a:p>
        </p:txBody>
      </p:sp>
      <p:pic>
        <p:nvPicPr>
          <p:cNvPr id="9" name="Picture 2" descr="C:\Users\ACER\Pictures\Picture3.jpg">
            <a:extLst>
              <a:ext uri="{FF2B5EF4-FFF2-40B4-BE49-F238E27FC236}">
                <a16:creationId xmlns:a16="http://schemas.microsoft.com/office/drawing/2014/main" xmlns="" id="{F6646F43-ECCF-4204-9719-6B0B4FD0652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4829832" y="795812"/>
            <a:ext cx="3048368" cy="2412000"/>
          </a:xfrm>
          <a:prstGeom prst="rect">
            <a:avLst/>
          </a:prstGeom>
          <a:noFill/>
        </p:spPr>
      </p:pic>
      <p:pic>
        <p:nvPicPr>
          <p:cNvPr id="10" name="Picture 2" descr="OCEANAGOLD IN THE PH. Image from http://www.oceanagold.com/ ">
            <a:extLst>
              <a:ext uri="{FF2B5EF4-FFF2-40B4-BE49-F238E27FC236}">
                <a16:creationId xmlns:a16="http://schemas.microsoft.com/office/drawing/2014/main" xmlns="" id="{AB42FD56-D1B0-4F26-8625-93E7449705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1576" y="4323983"/>
            <a:ext cx="4992000" cy="28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ACER\Pictures\Picture6.jpg">
            <a:extLst>
              <a:ext uri="{FF2B5EF4-FFF2-40B4-BE49-F238E27FC236}">
                <a16:creationId xmlns:a16="http://schemas.microsoft.com/office/drawing/2014/main" xmlns="" id="{FA5DCC2C-7089-4A7B-9716-5F67E51985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136216" y="361577"/>
            <a:ext cx="3039750" cy="3024000"/>
          </a:xfrm>
          <a:prstGeom prst="rect">
            <a:avLst/>
          </a:prstGeom>
          <a:noFill/>
        </p:spPr>
      </p:pic>
    </p:spTree>
    <p:extLst>
      <p:ext uri="{BB962C8B-B14F-4D97-AF65-F5344CB8AC3E}">
        <p14:creationId xmlns:p14="http://schemas.microsoft.com/office/powerpoint/2010/main" val="313506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C5C2B-E489-4B03-8D5F-84DF016C0CA2}"/>
              </a:ext>
            </a:extLst>
          </p:cNvPr>
          <p:cNvSpPr>
            <a:spLocks noGrp="1"/>
          </p:cNvSpPr>
          <p:nvPr>
            <p:ph type="ctrTitle"/>
          </p:nvPr>
        </p:nvSpPr>
        <p:spPr>
          <a:xfrm>
            <a:off x="1788762" y="887104"/>
            <a:ext cx="9144000" cy="1183564"/>
          </a:xfrm>
        </p:spPr>
        <p:txBody>
          <a:bodyPr/>
          <a:lstStyle/>
          <a:p>
            <a:r>
              <a:rPr lang="en-PH" dirty="0"/>
              <a:t>Greatest Commandment</a:t>
            </a:r>
          </a:p>
        </p:txBody>
      </p:sp>
      <p:sp>
        <p:nvSpPr>
          <p:cNvPr id="3" name="Subtitle 2">
            <a:extLst>
              <a:ext uri="{FF2B5EF4-FFF2-40B4-BE49-F238E27FC236}">
                <a16:creationId xmlns:a16="http://schemas.microsoft.com/office/drawing/2014/main" xmlns="" id="{5EBA9265-472F-454E-9F29-4623D0DBAA3E}"/>
              </a:ext>
            </a:extLst>
          </p:cNvPr>
          <p:cNvSpPr>
            <a:spLocks noGrp="1"/>
          </p:cNvSpPr>
          <p:nvPr>
            <p:ph type="subTitle" idx="1"/>
          </p:nvPr>
        </p:nvSpPr>
        <p:spPr>
          <a:xfrm>
            <a:off x="6758327" y="2601119"/>
            <a:ext cx="4174435" cy="1655762"/>
          </a:xfrm>
        </p:spPr>
        <p:txBody>
          <a:bodyPr>
            <a:normAutofit/>
          </a:bodyPr>
          <a:lstStyle/>
          <a:p>
            <a:r>
              <a:rPr lang="en-PH" dirty="0"/>
              <a:t>Mark 12:29-30</a:t>
            </a:r>
          </a:p>
          <a:p>
            <a:r>
              <a:rPr lang="en-PH" sz="2600" dirty="0"/>
              <a:t>Shema Deut. 6:4ff </a:t>
            </a:r>
          </a:p>
          <a:p>
            <a:r>
              <a:rPr lang="en-PH" dirty="0"/>
              <a:t>Lev. 19:18</a:t>
            </a:r>
          </a:p>
        </p:txBody>
      </p:sp>
      <p:pic>
        <p:nvPicPr>
          <p:cNvPr id="5" name="Picture 4">
            <a:extLst>
              <a:ext uri="{FF2B5EF4-FFF2-40B4-BE49-F238E27FC236}">
                <a16:creationId xmlns:a16="http://schemas.microsoft.com/office/drawing/2014/main" xmlns="" id="{E507F600-5785-4C83-AF4E-B699B82F9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9" y="2655825"/>
            <a:ext cx="4649860" cy="3420000"/>
          </a:xfrm>
          <a:prstGeom prst="rect">
            <a:avLst/>
          </a:prstGeom>
        </p:spPr>
      </p:pic>
    </p:spTree>
    <p:extLst>
      <p:ext uri="{BB962C8B-B14F-4D97-AF65-F5344CB8AC3E}">
        <p14:creationId xmlns:p14="http://schemas.microsoft.com/office/powerpoint/2010/main" val="426079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365</TotalTime>
  <Words>990</Words>
  <Application>Microsoft Office PowerPoint</Application>
  <PresentationFormat>Widescreen</PresentationFormat>
  <Paragraphs>45</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Aharoni</vt:lpstr>
      <vt:lpstr>Arial</vt:lpstr>
      <vt:lpstr>Bahnschrift SemiBold Condensed</vt:lpstr>
      <vt:lpstr>Calibri</vt:lpstr>
      <vt:lpstr>Calibri Light</vt:lpstr>
      <vt:lpstr>Times New Roman</vt:lpstr>
      <vt:lpstr>Wingdings</vt:lpstr>
      <vt:lpstr>Office Theme</vt:lpstr>
      <vt:lpstr>Acrobat Document</vt:lpstr>
      <vt:lpstr>Wake up the world I prefer a church which is bruised, hurting and dirty because it has been out on the streets, rather that a church which is unhealthy from being confined and from clinging to its own security  (Pope Francis May 3 2018)</vt:lpstr>
      <vt:lpstr>My “Crimes”</vt:lpstr>
      <vt:lpstr>PowerPoint Presentation</vt:lpstr>
      <vt:lpstr>Missionary - A person who has been sent to a foreign country to teach their religion to the people who live there: (Cambridge.com)  - A person whose mission is to go somewhere to help others. In many cases, the goal of a missionary is to teach about a religion so that the people can convert to that faith: (Vocabulary.com) </vt:lpstr>
      <vt:lpstr>Evangelii Gaudium</vt:lpstr>
      <vt:lpstr>Compendium on the Social Doctrine of the Church, #66</vt:lpstr>
      <vt:lpstr>St John Paul 11</vt:lpstr>
      <vt:lpstr> </vt:lpstr>
      <vt:lpstr>Greatest Commandment</vt:lpstr>
      <vt:lpstr>Our challenge then as church people is to live the Shema, acknowledging God our creator and liberator, hearing with our hearts the cries of the poor and acting.</vt:lpstr>
      <vt:lpstr> Mosheh Lichtenstein, a Jewish author, in his book, Moses: Envoy of God, Envoy of His People writes that “if God took notice of the affliction of the Israelites, then Moses born of human flesh had no excuse not to hear the sufferings of his people. If I, the King of Kings, the Most high, can descend into the impurity of Egypt; If I, who dwell in the highest heavens, listen and pay heed to the groaning of the Israelites; If I, the absolute and transcendent Other, am concerned with the fate of people—even those who are unwilling to fight for themselves—then you, Moshe, born of a woman, have no right to close your ears and ignore their sufferings”.   Mosheh Lichtenstein, Moses: Envoy of God, Envoy of His People (New Jersey: KTAV Publishing House, Inc., 2008),30. </vt:lpstr>
      <vt:lpstr>PowerPoint Presentation</vt:lpstr>
      <vt:lpstr>The Church is missionary by its very nature (Vat 11).  </vt:lpstr>
      <vt:lpstr>Some Possible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Danielle Achikian</cp:lastModifiedBy>
  <cp:revision>36</cp:revision>
  <dcterms:created xsi:type="dcterms:W3CDTF">2019-04-28T06:25:45Z</dcterms:created>
  <dcterms:modified xsi:type="dcterms:W3CDTF">2019-05-09T13:42:42Z</dcterms:modified>
</cp:coreProperties>
</file>