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69"/>
  </p:notesMasterIdLst>
  <p:sldIdLst>
    <p:sldId id="337" r:id="rId5"/>
    <p:sldId id="291" r:id="rId6"/>
    <p:sldId id="292" r:id="rId7"/>
    <p:sldId id="293" r:id="rId8"/>
    <p:sldId id="294" r:id="rId9"/>
    <p:sldId id="257" r:id="rId10"/>
    <p:sldId id="295" r:id="rId11"/>
    <p:sldId id="259" r:id="rId12"/>
    <p:sldId id="296" r:id="rId13"/>
    <p:sldId id="335" r:id="rId14"/>
    <p:sldId id="336" r:id="rId15"/>
    <p:sldId id="298" r:id="rId16"/>
    <p:sldId id="264" r:id="rId17"/>
    <p:sldId id="265" r:id="rId18"/>
    <p:sldId id="266" r:id="rId19"/>
    <p:sldId id="286" r:id="rId20"/>
    <p:sldId id="285" r:id="rId21"/>
    <p:sldId id="281" r:id="rId22"/>
    <p:sldId id="283" r:id="rId23"/>
    <p:sldId id="287" r:id="rId24"/>
    <p:sldId id="299" r:id="rId25"/>
    <p:sldId id="290" r:id="rId26"/>
    <p:sldId id="310" r:id="rId27"/>
    <p:sldId id="261" r:id="rId28"/>
    <p:sldId id="288" r:id="rId29"/>
    <p:sldId id="289" r:id="rId30"/>
    <p:sldId id="308" r:id="rId31"/>
    <p:sldId id="309" r:id="rId32"/>
    <p:sldId id="311" r:id="rId33"/>
    <p:sldId id="312" r:id="rId34"/>
    <p:sldId id="313" r:id="rId35"/>
    <p:sldId id="329" r:id="rId36"/>
    <p:sldId id="314" r:id="rId37"/>
    <p:sldId id="315" r:id="rId38"/>
    <p:sldId id="316" r:id="rId39"/>
    <p:sldId id="262" r:id="rId40"/>
    <p:sldId id="317" r:id="rId41"/>
    <p:sldId id="318" r:id="rId42"/>
    <p:sldId id="269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30" r:id="rId52"/>
    <p:sldId id="331" r:id="rId53"/>
    <p:sldId id="328" r:id="rId54"/>
    <p:sldId id="327" r:id="rId55"/>
    <p:sldId id="332" r:id="rId56"/>
    <p:sldId id="333" r:id="rId57"/>
    <p:sldId id="276" r:id="rId58"/>
    <p:sldId id="277" r:id="rId59"/>
    <p:sldId id="278" r:id="rId60"/>
    <p:sldId id="279" r:id="rId61"/>
    <p:sldId id="280" r:id="rId62"/>
    <p:sldId id="338" r:id="rId63"/>
    <p:sldId id="282" r:id="rId64"/>
    <p:sldId id="339" r:id="rId65"/>
    <p:sldId id="284" r:id="rId66"/>
    <p:sldId id="334" r:id="rId67"/>
    <p:sldId id="34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104" y="-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C785C-E573-4EE1-AA96-A829A057C39E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3E0B-0C3A-4E7E-AC70-7804529A338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3141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“The whole of the cosmic unfolding,”  says Teilhard de Chardin, “is powered by a personalised Centre of Love which draws everything towards a greater wholeness.”</a:t>
            </a:r>
          </a:p>
          <a:p>
            <a:pPr>
              <a:defRPr/>
            </a:pPr>
            <a:endParaRPr lang="en-AU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55FE5-3BD4-46B6-847C-BFE3F9C30A5E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6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 dirty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32843-1529-42D0-A676-2DDF3CA82CB9}" type="slidenum">
              <a:rPr kumimoji="0" lang="en-NZ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2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23E0B-0C3A-4E7E-AC70-7804529A3384}" type="slidenum">
              <a:rPr lang="en-NZ" smtClean="0"/>
              <a:t>20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465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8AED4-A623-4228-B8DB-46C590EAAE74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83D7-7607-4E6F-9A68-0DCDE4838ED9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01786-ABBB-4827-881A-5852711EE4A1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AB9EE-A63E-4CD1-A5B3-BF72C13500BA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1C1E30-3520-42B9-9D34-343EA89431C7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FC655-F49D-4912-B56A-4A26ECB41E09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71A4E1-7C74-4FDF-B299-4A5BBA3C1E2C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D3F18-07CD-4D0D-A051-B889EFD84CE4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58208-3FB9-481C-9F24-99F08756762F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34935-805B-4477-87A7-24770271FABE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F09AAC-B9F8-4DA6-98D7-AD8EEF23F4C2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F9FF1-2538-4E55-A8B9-B2D4C2F8479F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F17169-B7BD-44AC-B3E5-EFF5FB3C9BA0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A862B8-C3B6-4A9D-A0EC-3A5F4A087B56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FD6BB9-6A80-4722-9CB3-6A277F1669C0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115CD-DFCF-44DD-B2D9-80AB840ACF22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674FB-B110-40A5-A77B-50C78AB8D387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6A860-3589-4393-BFF1-4A3E6B417E9F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FF04F-54D3-41EC-B619-96D13E370915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2A220-34BD-4B00-8E45-CF2A4B641057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D6BE9-CECE-42F3-8B33-8C647F87EC4D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4B4B4-781E-432B-B8EF-243F52B00CCD}" type="slidenum">
              <a:rPr lang="en-NZ" altLang="en-US" smtClean="0"/>
              <a:pPr>
                <a:defRPr/>
              </a:pPr>
              <a:t>‹#›</a:t>
            </a:fld>
            <a:endParaRPr lang="en-NZ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5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64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9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369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71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5"/>
            <a:ext cx="4848113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34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284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2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4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033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39" y="182879"/>
            <a:ext cx="1170432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85C7A9-72CD-4CD2-A695-627395F5186B}" type="datetimeFigureOut">
              <a:rPr lang="en-NZ" smtClean="0"/>
              <a:pPr/>
              <a:t>21/5/19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8D72F7-4C5C-4D83-BBAC-DA46DBCF1F55}" type="slidenum">
              <a:rPr lang="en-NZ" smtClean="0"/>
              <a:pPr/>
              <a:t>‹#›</a:t>
            </a:fld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7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4442265-EC84-4E12-97B6-33D2FB66822B}" type="datetimeFigureOut">
              <a:rPr lang="en-US" smtClean="0"/>
              <a:pPr>
                <a:defRPr/>
              </a:pPr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A5087-156D-4EDC-BDC3-60C6BD1CC74F}" type="slidenum">
              <a:rPr lang="en-NZ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NZ" altLang="en-US" dirty="0"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118E82-ECF9-4223-98F0-E0388EE15E81}" type="datetimeFigureOut">
              <a:rPr lang="en-NZ" smtClean="0"/>
              <a:t>21/5/19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AB7DB9-59BC-433D-A055-B166B4BFE700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23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82880"/>
            <a:ext cx="1170432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685C7A9-72CD-4CD2-A695-627395F5186B}" type="datetimeFigureOut">
              <a:rPr lang="en-NZ" smtClean="0">
                <a:solidFill>
                  <a:srgbClr val="A6B727"/>
                </a:solidFill>
              </a:rPr>
              <a:pPr/>
              <a:t>21/5/19</a:t>
            </a:fld>
            <a:endParaRPr lang="en-NZ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NZ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D8D72F7-4C5C-4D83-BBAC-DA46DBCF1F55}" type="slidenum">
              <a:rPr lang="en-NZ" smtClean="0">
                <a:solidFill>
                  <a:srgbClr val="A6B727"/>
                </a:solidFill>
              </a:rPr>
              <a:pPr/>
              <a:t>‹#›</a:t>
            </a:fld>
            <a:endParaRPr lang="en-NZ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4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piritualityandpractice.com/book-reviews/view/2771/echo-of-the-soul" TargetMode="Externa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4B1A86-2760-48DF-92A7-874B99AEFA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652" y="284090"/>
            <a:ext cx="8376696" cy="628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647AA7-3766-4575-87A9-19D2A8904A6C}"/>
              </a:ext>
            </a:extLst>
          </p:cNvPr>
          <p:cNvSpPr/>
          <p:nvPr/>
        </p:nvSpPr>
        <p:spPr>
          <a:xfrm>
            <a:off x="3210760" y="3962400"/>
            <a:ext cx="539282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3678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2F0491-DFAE-499E-86C7-F535E3A2C9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01" y="185357"/>
            <a:ext cx="9458943" cy="6444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3F71D-2748-4647-B6FC-71001FFCA83A}"/>
              </a:ext>
            </a:extLst>
          </p:cNvPr>
          <p:cNvSpPr/>
          <p:nvPr/>
        </p:nvSpPr>
        <p:spPr>
          <a:xfrm>
            <a:off x="2103358" y="4973648"/>
            <a:ext cx="8564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What seems to be emerging in our culture and our Church today?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FDCDA9-9FF7-4EB9-902F-CE970027DD53}"/>
              </a:ext>
            </a:extLst>
          </p:cNvPr>
          <p:cNvSpPr txBox="1"/>
          <p:nvPr/>
        </p:nvSpPr>
        <p:spPr>
          <a:xfrm>
            <a:off x="1981200" y="609600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How can we bring about </a:t>
            </a:r>
          </a:p>
          <a:p>
            <a:r>
              <a:rPr lang="en-NZ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this shift in consciousness?</a:t>
            </a:r>
          </a:p>
        </p:txBody>
      </p:sp>
    </p:spTree>
    <p:extLst>
      <p:ext uri="{BB962C8B-B14F-4D97-AF65-F5344CB8AC3E}">
        <p14:creationId xmlns:p14="http://schemas.microsoft.com/office/powerpoint/2010/main" val="34879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1A66D5-2D5C-46E7-A69F-8C13A639542B}"/>
              </a:ext>
            </a:extLst>
          </p:cNvPr>
          <p:cNvSpPr txBox="1"/>
          <p:nvPr/>
        </p:nvSpPr>
        <p:spPr>
          <a:xfrm flipH="1">
            <a:off x="1254551" y="533400"/>
            <a:ext cx="9448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algn="ctr">
              <a:buFontTx/>
              <a:buAutoNum type="arabicPeriod"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The Invitation to live the Mystery of Christ more consciously.</a:t>
            </a:r>
          </a:p>
          <a:p>
            <a:pPr algn="ctr"/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2. 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The invitation to become more intentional about our engagement in individual and communal contemplation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.</a:t>
            </a:r>
          </a:p>
          <a:p>
            <a:pPr algn="ctr"/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marL="742950" indent="-742950" algn="ctr">
              <a:buFontTx/>
              <a:buAutoNum type="arabicPeriod" startAt="3"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The invitation to create ways of coming together that deepen the bonds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of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33023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ACB4168-33F4-4811-A8BB-AC01745ABF33}"/>
              </a:ext>
            </a:extLst>
          </p:cNvPr>
          <p:cNvSpPr/>
          <p:nvPr/>
        </p:nvSpPr>
        <p:spPr>
          <a:xfrm>
            <a:off x="2108182" y="685801"/>
            <a:ext cx="7867090" cy="44319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1.The Invitation to live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</a:t>
            </a:r>
          </a:p>
          <a:p>
            <a:pPr algn="ctr"/>
            <a:r>
              <a:rPr lang="en-US" sz="66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Mystery of Christ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more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Consciously.</a:t>
            </a:r>
          </a:p>
        </p:txBody>
      </p:sp>
    </p:spTree>
    <p:extLst>
      <p:ext uri="{BB962C8B-B14F-4D97-AF65-F5344CB8AC3E}">
        <p14:creationId xmlns:p14="http://schemas.microsoft.com/office/powerpoint/2010/main" val="17077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smic Chri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smic 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231702" cy="69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9391" y="5105401"/>
            <a:ext cx="69862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cap="all" dirty="0">
                <a:ln w="900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ylium" panose="02000000000000000000" pitchFamily="2" charset="0"/>
              </a:rPr>
              <a:t>Cosmic Christ</a:t>
            </a:r>
          </a:p>
        </p:txBody>
      </p:sp>
    </p:spTree>
    <p:extLst>
      <p:ext uri="{BB962C8B-B14F-4D97-AF65-F5344CB8AC3E}">
        <p14:creationId xmlns:p14="http://schemas.microsoft.com/office/powerpoint/2010/main" val="37056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953" y="304800"/>
            <a:ext cx="6760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Christ who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 fills the universe in all its parts’ </a:t>
            </a:r>
          </a:p>
          <a:p>
            <a:pPr algn="ctr">
              <a:defRPr/>
            </a:pPr>
            <a:r>
              <a:rPr lang="en-NZ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Ephesians 1:2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1009" y="2819400"/>
            <a:ext cx="556594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NZ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‘</a:t>
            </a: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God already began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the mysterious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process of becoming flesh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by first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becoming Creation itself.’ </a:t>
            </a:r>
          </a:p>
          <a:p>
            <a:pPr algn="ctr">
              <a:defRPr/>
            </a:pPr>
            <a:r>
              <a:rPr lang="en-NZ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Daniel O’Leary</a:t>
            </a:r>
            <a:endParaRPr lang="en-NZ" sz="32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 descr="G:\ZPhotos  Brisbane\ZPhotos Brisbane 1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278777"/>
            <a:ext cx="5328890" cy="399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44202"/>
            <a:ext cx="446789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‘When God’s Word,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Love aware of itself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comes pouring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into nothingness,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universe happens.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There is something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incarnational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throughout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all of creation.’</a:t>
            </a:r>
          </a:p>
          <a:p>
            <a:pPr algn="ctr">
              <a:defRPr/>
            </a:pPr>
            <a:r>
              <a:rPr lang="en-NZ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Margaret Pirkl osf</a:t>
            </a:r>
          </a:p>
        </p:txBody>
      </p:sp>
      <p:pic>
        <p:nvPicPr>
          <p:cNvPr id="5122" name="Picture 2" descr="Image result for God's love manifest in universe sto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4342130" cy="594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654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151179"/>
            <a:ext cx="9353844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NZ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</a:t>
            </a: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Every leaf, cloud, fruit, animal and person is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be seen as an outward expression of the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Word of God in Love!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Thus each creature has its own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identity, integrity and dignity.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Each is sacred because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it holds something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of the Word of God,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Christ in a unique way.’ </a:t>
            </a:r>
          </a:p>
          <a:p>
            <a:pPr algn="ctr">
              <a:defRPr/>
            </a:pPr>
            <a:endParaRPr lang="en-NZ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defRPr/>
            </a:pPr>
            <a:r>
              <a:rPr lang="en-NZ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 Pirkl osf</a:t>
            </a:r>
          </a:p>
        </p:txBody>
      </p:sp>
    </p:spTree>
    <p:extLst>
      <p:ext uri="{BB962C8B-B14F-4D97-AF65-F5344CB8AC3E}">
        <p14:creationId xmlns:p14="http://schemas.microsoft.com/office/powerpoint/2010/main" val="41619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ZPhotos Wellington\Wellington Christchurch\2012 0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613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Cosmic unfol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612" y="-134939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871" y="228600"/>
            <a:ext cx="7431843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NZ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</a:t>
            </a: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There is the dearest freshness deep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down things’ </a:t>
            </a:r>
          </a:p>
          <a:p>
            <a:pPr algn="ctr">
              <a:defRPr/>
            </a:pPr>
            <a:r>
              <a:rPr lang="en-NZ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Gerard Manly Hopkins</a:t>
            </a:r>
          </a:p>
        </p:txBody>
      </p:sp>
    </p:spTree>
    <p:extLst>
      <p:ext uri="{BB962C8B-B14F-4D97-AF65-F5344CB8AC3E}">
        <p14:creationId xmlns:p14="http://schemas.microsoft.com/office/powerpoint/2010/main" val="24396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mary southard ar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2876"/>
            <a:ext cx="9278938" cy="74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6528" y="152400"/>
            <a:ext cx="9126538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NZ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en-NZ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The whole of the cosmic unfolding </a:t>
            </a:r>
          </a:p>
          <a:p>
            <a:pPr algn="ctr" defTabSz="457200">
              <a:defRPr/>
            </a:pPr>
            <a:r>
              <a:rPr lang="en-NZ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is powered by a personalised </a:t>
            </a:r>
          </a:p>
          <a:p>
            <a:pPr algn="ctr" defTabSz="457200">
              <a:defRPr/>
            </a:pPr>
            <a:r>
              <a:rPr lang="en-NZ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                                    </a:t>
            </a:r>
            <a:r>
              <a:rPr lang="en-NZ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Centre of Love</a:t>
            </a:r>
          </a:p>
          <a:p>
            <a:pPr algn="ctr" defTabSz="457200">
              <a:defRPr/>
            </a:pPr>
            <a:endParaRPr lang="en-NZ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cs typeface="Arial" charset="0"/>
            </a:endParaRPr>
          </a:p>
          <a:p>
            <a:pPr algn="ctr" defTabSz="457200">
              <a:defRPr/>
            </a:pPr>
            <a:endParaRPr lang="en-NZ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cs typeface="Arial" charset="0"/>
            </a:endParaRPr>
          </a:p>
          <a:p>
            <a:pPr algn="ctr" defTabSz="457200">
              <a:defRPr/>
            </a:pPr>
            <a:endParaRPr lang="en-NZ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cs typeface="Arial" charset="0"/>
            </a:endParaRPr>
          </a:p>
          <a:p>
            <a:pPr algn="ctr" defTabSz="457200">
              <a:defRPr/>
            </a:pPr>
            <a:endParaRPr lang="en-NZ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cs typeface="Arial" charset="0"/>
            </a:endParaRPr>
          </a:p>
          <a:p>
            <a:pPr algn="ctr" defTabSz="457200">
              <a:defRPr/>
            </a:pPr>
            <a:r>
              <a:rPr lang="en-NZ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which draws everything towards a greater wholeness… </a:t>
            </a:r>
          </a:p>
          <a:p>
            <a:pPr algn="ctr" defTabSz="457200">
              <a:defRPr/>
            </a:pPr>
            <a:r>
              <a:rPr lang="en-NZ" sz="4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charset="0"/>
              </a:rPr>
              <a:t>Teilhard de Chardin</a:t>
            </a:r>
          </a:p>
        </p:txBody>
      </p:sp>
    </p:spTree>
    <p:extLst>
      <p:ext uri="{BB962C8B-B14F-4D97-AF65-F5344CB8AC3E}">
        <p14:creationId xmlns:p14="http://schemas.microsoft.com/office/powerpoint/2010/main" val="27859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-31955"/>
            <a:ext cx="97536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“In our time the vitally important question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has become for us to define the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links between Christ and the Universe: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how they stand in relation to one another…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By His incarnation Christ inserted himself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not just into our humanity,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but into the universe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which supports humanity.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presence of the Incarnate word…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shines at the heart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			of all things.”</a:t>
            </a:r>
            <a:r>
              <a:rPr lang="en-NZ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NZ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Teilhard de Chardin</a:t>
            </a:r>
            <a:endParaRPr lang="en-NZ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defRPr/>
            </a:pPr>
            <a:endParaRPr lang="en-NZ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ZPhotos  Brisbane\ZPhotos Brisbane 2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57560"/>
            <a:ext cx="9123864" cy="6679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27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-12192"/>
            <a:ext cx="769619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‘The term ‘cosmic Christ’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reminds us that everything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and everyone belongs.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Mystery of the Incarnation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means the divine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indwelling is in all of us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and in all of creation.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are indeed the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Body of Christ…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Universe is the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Body of Christ.’ </a:t>
            </a:r>
            <a:r>
              <a:rPr lang="en-NZ"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Richard Rohr</a:t>
            </a:r>
            <a:endParaRPr lang="en-NZ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defRPr/>
            </a:pPr>
            <a:endParaRPr lang="en-NZ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defRPr/>
            </a:pPr>
            <a:r>
              <a:rPr lang="en-NZ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						</a:t>
            </a:r>
          </a:p>
        </p:txBody>
      </p:sp>
      <p:pic>
        <p:nvPicPr>
          <p:cNvPr id="7172" name="Picture 4" descr="Image result for mary southard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5237460" cy="3756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866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827B7E-2308-4129-8240-38971148D834}"/>
              </a:ext>
            </a:extLst>
          </p:cNvPr>
          <p:cNvSpPr/>
          <p:nvPr/>
        </p:nvSpPr>
        <p:spPr>
          <a:xfrm>
            <a:off x="1577359" y="685801"/>
            <a:ext cx="903728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2.The invitation to become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more intentional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about engaging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individual and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communal contemplation.</a:t>
            </a:r>
          </a:p>
        </p:txBody>
      </p:sp>
    </p:spTree>
    <p:extLst>
      <p:ext uri="{BB962C8B-B14F-4D97-AF65-F5344CB8AC3E}">
        <p14:creationId xmlns:p14="http://schemas.microsoft.com/office/powerpoint/2010/main" val="12727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BE9448-1686-4BDC-8B79-85E28B0D6652}"/>
              </a:ext>
            </a:extLst>
          </p:cNvPr>
          <p:cNvSpPr/>
          <p:nvPr/>
        </p:nvSpPr>
        <p:spPr>
          <a:xfrm>
            <a:off x="2197205" y="152401"/>
            <a:ext cx="806182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bg2">
                    <a:lumMod val="50000"/>
                  </a:schemeClr>
                </a:solidFill>
              </a:rPr>
              <a:t>‘There where you are</a:t>
            </a:r>
          </a:p>
          <a:p>
            <a:pPr algn="ctr"/>
            <a:r>
              <a:rPr lang="en-US" sz="6000" b="1" dirty="0">
                <a:ln/>
                <a:solidFill>
                  <a:schemeClr val="bg2">
                    <a:lumMod val="50000"/>
                  </a:schemeClr>
                </a:solidFill>
              </a:rPr>
              <a:t>you will find God</a:t>
            </a:r>
            <a:r>
              <a:rPr lang="en-US" sz="5400" b="1" dirty="0">
                <a:ln/>
                <a:solidFill>
                  <a:schemeClr val="bg2">
                    <a:lumMod val="50000"/>
                  </a:schemeClr>
                </a:solidFill>
              </a:rPr>
              <a:t>’</a:t>
            </a:r>
          </a:p>
          <a:p>
            <a:pPr algn="ctr"/>
            <a:r>
              <a:rPr lang="en-NZ" sz="4000" b="1" dirty="0">
                <a:ln/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en-US" sz="4000" b="1" dirty="0">
                <a:ln/>
                <a:solidFill>
                  <a:schemeClr val="bg2">
                    <a:lumMod val="50000"/>
                  </a:schemeClr>
                </a:solidFill>
              </a:rPr>
              <a:t>ary MacKillop</a:t>
            </a:r>
          </a:p>
        </p:txBody>
      </p:sp>
    </p:spTree>
    <p:extLst>
      <p:ext uri="{BB962C8B-B14F-4D97-AF65-F5344CB8AC3E}">
        <p14:creationId xmlns:p14="http://schemas.microsoft.com/office/powerpoint/2010/main" val="13322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0772" y="151180"/>
            <a:ext cx="504542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When it is over,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I want to say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All my life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I was married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to amazement.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I was the bridegroom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taking the world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Into my arms. </a:t>
            </a:r>
            <a:endParaRPr lang="en-N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pitchFamily="66" charset="0"/>
            </a:endParaRPr>
          </a:p>
          <a:p>
            <a:pPr algn="ctr"/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Mary Oliver</a:t>
            </a:r>
          </a:p>
          <a:p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pitchFamily="66" charset="0"/>
            </a:endParaRPr>
          </a:p>
        </p:txBody>
      </p:sp>
      <p:pic>
        <p:nvPicPr>
          <p:cNvPr id="3" name="Picture 2" descr="F:\Australian Sabbatical\Kings Canyon\9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838200"/>
            <a:ext cx="5588000" cy="4191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4250" y="6097"/>
            <a:ext cx="58911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ylium" panose="02000000000000000000" pitchFamily="2" charset="0"/>
              </a:rPr>
              <a:t>Contemplation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CB7EB7D-85BC-41DA-9B17-48D9FC10BEB3}"/>
              </a:ext>
            </a:extLst>
          </p:cNvPr>
          <p:cNvSpPr/>
          <p:nvPr/>
        </p:nvSpPr>
        <p:spPr>
          <a:xfrm>
            <a:off x="1828800" y="1170112"/>
            <a:ext cx="8534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‘Seeing the interconnectedness</a:t>
            </a:r>
          </a:p>
          <a:p>
            <a:pPr lvl="0" algn="ctr">
              <a:defRPr/>
            </a:pPr>
            <a:r>
              <a:rPr lang="en-NZ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and hidden beauty in everything</a:t>
            </a:r>
          </a:p>
          <a:p>
            <a:pPr lvl="0" algn="ctr">
              <a:defRPr/>
            </a:pPr>
            <a:r>
              <a:rPr lang="en-NZ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requires contemplative</a:t>
            </a:r>
          </a:p>
          <a:p>
            <a:pPr lvl="0" algn="ctr">
              <a:defRPr/>
            </a:pPr>
            <a:r>
              <a:rPr lang="en-NZ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awareness and practice. </a:t>
            </a:r>
            <a:endParaRPr lang="en-NZ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2BF444-65BC-4BCD-8A52-6EA19B9280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4" y="3953673"/>
            <a:ext cx="4334632" cy="2865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22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985" y="24581"/>
            <a:ext cx="547058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slow down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and regularly become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aware of the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essential relatedness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of all things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a single </a:t>
            </a:r>
            <a:r>
              <a:rPr lang="en-N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Centre of Love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is a powerful means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of living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Christian Evolutionary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Consciousness.’</a:t>
            </a:r>
            <a:endParaRPr lang="en-NZ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defRPr/>
            </a:pPr>
            <a:r>
              <a:rPr lang="en-NZ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Madeleine Duckett  rsm</a:t>
            </a:r>
          </a:p>
        </p:txBody>
      </p:sp>
      <p:pic>
        <p:nvPicPr>
          <p:cNvPr id="8194" name="Picture 2" descr="G:\ZPhotos Wellington\Wellington Christchurch\2012 1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30" y="1142509"/>
            <a:ext cx="5186340" cy="47248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6934200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NZ" sz="3600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‘… we slowly develop eyes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that can see Christ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‘shining diaphanously through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every creature of the universe’.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This is the seeing of the mystic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and now is the time for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the mystical consciousness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rise in everyone, as we grow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into living from </a:t>
            </a:r>
          </a:p>
          <a:p>
            <a:pPr algn="ctr">
              <a:defRPr/>
            </a:pP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perspective of</a:t>
            </a:r>
            <a:endParaRPr lang="en-NZ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defRPr/>
            </a:pPr>
            <a:r>
              <a:rPr lang="en-NZ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NZ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larger whole</a:t>
            </a:r>
            <a:r>
              <a:rPr lang="en-NZ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. </a:t>
            </a:r>
            <a:r>
              <a:rPr lang="en-NZ" sz="32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Illia</a:t>
            </a:r>
            <a:r>
              <a:rPr lang="en-NZ"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NZ" sz="32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Delio</a:t>
            </a:r>
            <a:r>
              <a:rPr lang="en-NZ"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NZ" sz="32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osf</a:t>
            </a:r>
            <a:endParaRPr lang="en-NZ" sz="32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defRPr/>
            </a:pPr>
            <a:endParaRPr lang="en-NZ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>
              <a:defRPr/>
            </a:pPr>
            <a:r>
              <a:rPr lang="en-NZ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7D8830-336A-43BD-93C8-88B6EF7F2D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64934"/>
            <a:ext cx="3810000" cy="672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60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7305" y="-5417"/>
            <a:ext cx="71705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‘When we fail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acknowledge as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part of reality the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worth of the poor person,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human embryo,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 person with disabilities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- to offer just a few examples –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it becomes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difficult to hear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cry of nature itself,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everything is connected.’ </a:t>
            </a:r>
            <a:r>
              <a:rPr lang="en-NZ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Laudato</a:t>
            </a:r>
            <a:r>
              <a:rPr lang="en-NZ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Si</a:t>
            </a:r>
            <a:endParaRPr lang="en-NZ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5" y="533400"/>
            <a:ext cx="4691290" cy="555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9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CB0B5E-E197-40F0-8A8E-4D2674C5F6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94832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078F7F-2760-436E-BF0F-DDACE48107C2}"/>
              </a:ext>
            </a:extLst>
          </p:cNvPr>
          <p:cNvSpPr/>
          <p:nvPr/>
        </p:nvSpPr>
        <p:spPr>
          <a:xfrm>
            <a:off x="2971801" y="3962401"/>
            <a:ext cx="645240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grow in </a:t>
            </a:r>
          </a:p>
          <a:p>
            <a:pPr algn="ctr"/>
            <a:r>
              <a:rPr lang="en-NZ" sz="4400" b="1" i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‘communion consciousness’</a:t>
            </a:r>
          </a:p>
          <a:p>
            <a:pPr algn="ctr"/>
            <a:r>
              <a:rPr lang="en-NZ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recognising </a:t>
            </a:r>
          </a:p>
          <a:p>
            <a:pPr algn="ctr"/>
            <a:r>
              <a:rPr lang="en-NZ" sz="4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our oneness with all. </a:t>
            </a:r>
            <a:endParaRPr lang="en-US" sz="4400" b="1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CA6827-9F1F-4DE2-B06F-E1CC31D1752B}"/>
              </a:ext>
            </a:extLst>
          </p:cNvPr>
          <p:cNvSpPr txBox="1"/>
          <p:nvPr/>
        </p:nvSpPr>
        <p:spPr>
          <a:xfrm>
            <a:off x="1981200" y="-304800"/>
            <a:ext cx="7924800" cy="28007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N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Reflection:</a:t>
            </a:r>
          </a:p>
          <a:p>
            <a:endParaRPr lang="en-N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Think of a time… when you were conscious of being in communion with…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FBC2C0-7732-473C-BD2B-0BF9AC7957AB}"/>
              </a:ext>
            </a:extLst>
          </p:cNvPr>
          <p:cNvSpPr/>
          <p:nvPr/>
        </p:nvSpPr>
        <p:spPr>
          <a:xfrm>
            <a:off x="1859103" y="457200"/>
            <a:ext cx="8473795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 </a:t>
            </a:r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invitation to create ways</a:t>
            </a:r>
          </a:p>
          <a:p>
            <a:pPr algn="ctr"/>
            <a:r>
              <a:rPr lang="en-NZ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 coming together</a:t>
            </a:r>
          </a:p>
          <a:p>
            <a:pPr algn="ctr"/>
            <a:r>
              <a:rPr lang="en-NZ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hat deepen the </a:t>
            </a:r>
          </a:p>
          <a:p>
            <a:pPr algn="ctr"/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bonds of relationship </a:t>
            </a:r>
          </a:p>
          <a:p>
            <a:pPr algn="ctr"/>
            <a:r>
              <a:rPr lang="en-NZ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  <a:r>
              <a:rPr lang="en-US" sz="4400" b="1" dirty="0" err="1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mong</a:t>
            </a:r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us </a:t>
            </a:r>
          </a:p>
          <a:p>
            <a:pPr algn="ctr"/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 expand our inclusivity</a:t>
            </a:r>
          </a:p>
          <a:p>
            <a:pPr algn="ctr"/>
            <a:r>
              <a:rPr lang="en-US" sz="4400" b="1" dirty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of our love.</a:t>
            </a:r>
          </a:p>
        </p:txBody>
      </p:sp>
    </p:spTree>
    <p:extLst>
      <p:ext uri="{BB962C8B-B14F-4D97-AF65-F5344CB8AC3E}">
        <p14:creationId xmlns:p14="http://schemas.microsoft.com/office/powerpoint/2010/main" val="38879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E1DF99-E7D5-42FA-A617-9F3E13F9F15B}"/>
              </a:ext>
            </a:extLst>
          </p:cNvPr>
          <p:cNvSpPr/>
          <p:nvPr/>
        </p:nvSpPr>
        <p:spPr>
          <a:xfrm>
            <a:off x="4114800" y="130613"/>
            <a:ext cx="326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ED87FE-9295-4A19-951A-0B6DE48726DF}"/>
              </a:ext>
            </a:extLst>
          </p:cNvPr>
          <p:cNvSpPr/>
          <p:nvPr/>
        </p:nvSpPr>
        <p:spPr>
          <a:xfrm>
            <a:off x="609600" y="457200"/>
            <a:ext cx="11358864" cy="8196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Session One: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 Understanding of Evolutionary Consciousness</a:t>
            </a:r>
          </a:p>
          <a:p>
            <a:pPr>
              <a:lnSpc>
                <a:spcPct val="107000"/>
              </a:lnSpc>
            </a:pP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Exploring the Art of Listening Contemplatively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Appreciating the steps involved in a Contemplative Dialogue Process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Practice…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Modelling the Process with a small group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>
              <a:lnSpc>
                <a:spcPct val="107000"/>
              </a:lnSpc>
              <a:spcAft>
                <a:spcPts val="800"/>
              </a:spcAft>
            </a:pPr>
            <a:r>
              <a:rPr lang="en-N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Review of the Process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457200">
              <a:lnSpc>
                <a:spcPct val="107000"/>
              </a:lnSpc>
              <a:spcAft>
                <a:spcPts val="800"/>
              </a:spcAft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1C4D78B-8001-4ADE-9DF7-530FFC6DC0E2}"/>
              </a:ext>
            </a:extLst>
          </p:cNvPr>
          <p:cNvSpPr/>
          <p:nvPr/>
        </p:nvSpPr>
        <p:spPr>
          <a:xfrm>
            <a:off x="152400" y="674400"/>
            <a:ext cx="55626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‘The Mystery reveals itself in 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through the collective in ways not possible inside solitary practice.’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Gail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Worcello</a:t>
            </a:r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719D0F-113B-48A9-B858-DF7DEA24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84232"/>
            <a:ext cx="5854737" cy="440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23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B8CB1C5-9AF6-4ECF-B6E5-0693B629664A}"/>
              </a:ext>
            </a:extLst>
          </p:cNvPr>
          <p:cNvSpPr/>
          <p:nvPr/>
        </p:nvSpPr>
        <p:spPr>
          <a:xfrm>
            <a:off x="2057400" y="304801"/>
            <a:ext cx="8458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movement into Integral consciousness is a shift from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to We,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individualism to communion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invites us to discover new ways of being together….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one another in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 across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beyond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our local community and friendship.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82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1E4E2F-AC6A-4724-B81A-75A85EDD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14400"/>
            <a:ext cx="6858000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F2E353-C8CD-4B9A-8AF5-42C4BFE1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896112"/>
            <a:ext cx="6888480" cy="4577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D78C22-CB5B-40AE-8B26-87D33611C9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1" y="917449"/>
            <a:ext cx="8117109" cy="540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5CDC80-59C8-43AE-A3F5-BF22162400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590" y="1195390"/>
            <a:ext cx="8627128" cy="485276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07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6DCEA5-365E-4D66-83B2-133E9E815E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0B66AF2-796D-481B-A683-725FAB42E8EB}"/>
              </a:ext>
            </a:extLst>
          </p:cNvPr>
          <p:cNvSpPr/>
          <p:nvPr/>
        </p:nvSpPr>
        <p:spPr>
          <a:xfrm>
            <a:off x="2286000" y="152400"/>
            <a:ext cx="7620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of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Contemplative Dialogue</a:t>
            </a:r>
          </a:p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offers wonderful opportunity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grow in communion,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to experience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inbreaking of the Divine.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85E09-DA41-4D1D-9EDA-10975AA2CFC4}"/>
              </a:ext>
            </a:extLst>
          </p:cNvPr>
          <p:cNvSpPr/>
          <p:nvPr/>
        </p:nvSpPr>
        <p:spPr>
          <a:xfrm>
            <a:off x="1598567" y="762000"/>
            <a:ext cx="87289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Art of Listening</a:t>
            </a:r>
          </a:p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Contemplatively</a:t>
            </a:r>
          </a:p>
        </p:txBody>
      </p:sp>
    </p:spTree>
    <p:extLst>
      <p:ext uri="{BB962C8B-B14F-4D97-AF65-F5344CB8AC3E}">
        <p14:creationId xmlns:p14="http://schemas.microsoft.com/office/powerpoint/2010/main" val="7448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00" y="1028700"/>
            <a:ext cx="581025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74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762000"/>
            <a:ext cx="8217488" cy="382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61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038600" y="5161256"/>
            <a:ext cx="4114800" cy="131574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/>
            <a:r>
              <a:rPr lang="en-US" sz="2700" i="1" dirty="0">
                <a:latin typeface="Brush Script MT" panose="030608020404060703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The Supper at Emmaus </a:t>
            </a:r>
            <a:endParaRPr lang="en-NZ" sz="3600" dirty="0">
              <a:latin typeface="Brush Script MT" panose="030608020404060703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2700" i="1" dirty="0">
                <a:latin typeface="Brush Script MT" panose="030608020404060703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Diego Rodriguez de </a:t>
            </a:r>
          </a:p>
          <a:p>
            <a:pPr algn="ctr"/>
            <a:r>
              <a:rPr lang="en-US" sz="2700" i="1" dirty="0">
                <a:latin typeface="Brush Script MT" panose="030608020404060703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Silva y Velazquez (1599-1660)</a:t>
            </a:r>
            <a:endParaRPr lang="en-NZ" sz="3600" dirty="0">
              <a:latin typeface="Brush Script MT" panose="030608020404060703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623" y="381000"/>
            <a:ext cx="8360754" cy="40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"/>
            <a:ext cx="990600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4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		</a:t>
            </a:r>
            <a:r>
              <a:rPr lang="en-AU" sz="44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The Servant-Girl at Emmaus    </a:t>
            </a:r>
            <a:r>
              <a:rPr lang="en-A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 </a:t>
            </a:r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4000500" lvl="8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Denise Levertov</a:t>
            </a: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She listens, listens, holding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her breath. Surely that voice is his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the one who had looked at her, once, </a:t>
            </a: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across the crowd,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as no one ever had looked ?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Had seen her? Had spoken as if to her? 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Surely those hands were his,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taking the platter of bread from hers just now?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Hands he’d laid on the dying </a:t>
            </a: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and made them well?</a:t>
            </a:r>
            <a:endParaRPr lang="en-N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 </a:t>
            </a:r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 </a:t>
            </a:r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28600"/>
            <a:ext cx="92202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Surely that face—? </a:t>
            </a: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The man they’d crucified for sedition and blasphemy.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The man whose body disappeared from its tomb.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The man it was rumoured now some women</a:t>
            </a:r>
          </a:p>
          <a:p>
            <a:pPr marL="342900" algn="ctr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 had seen this morning, alive? </a:t>
            </a: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Those who had brought this stranger home</a:t>
            </a:r>
          </a:p>
          <a:p>
            <a:pPr algn="ctr"/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 to their table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don’t recognize yet with whom they sit.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But she in the kitchen, </a:t>
            </a:r>
          </a:p>
          <a:p>
            <a:pPr algn="ctr"/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absently touching the wine jug she’s to take in,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 young Black servant intently listening,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swings round and sees the light around him</a:t>
            </a:r>
            <a:b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</a:br>
            <a:r>
              <a:rPr lang="en-A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ourier New" panose="02070309020205020404" pitchFamily="49" charset="0"/>
              </a:rPr>
              <a:t>and is sure.</a:t>
            </a:r>
            <a:endParaRPr lang="en-A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</a:pP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E7A4ACA-8249-474F-9A36-02E26DD1A9C4}"/>
              </a:ext>
            </a:extLst>
          </p:cNvPr>
          <p:cNvSpPr/>
          <p:nvPr/>
        </p:nvSpPr>
        <p:spPr>
          <a:xfrm>
            <a:off x="914400" y="228600"/>
            <a:ext cx="9677400" cy="7669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Session Two: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Setting up Groups and assigning question for the practice of Contemplative Dialogue.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the Process with Large Group.</a:t>
            </a:r>
          </a:p>
          <a:p>
            <a:pPr>
              <a:lnSpc>
                <a:spcPct val="107000"/>
              </a:lnSpc>
            </a:pPr>
            <a:endParaRPr lang="en-NZ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Reflection on the Process:</a:t>
            </a: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	Learnings – Challenges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lvl="0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	Conclusion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	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NZ" dirty="0"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FAEBA9D-83FA-4846-9FDC-23CC81A355C8}"/>
              </a:ext>
            </a:extLst>
          </p:cNvPr>
          <p:cNvSpPr/>
          <p:nvPr/>
        </p:nvSpPr>
        <p:spPr>
          <a:xfrm>
            <a:off x="228600" y="152400"/>
            <a:ext cx="6019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"The Celtic tradition uses the image of listening for the heartbeat of God.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legend is that John thus heard the heartbeat of God.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became an image of listening within all things for the One who is the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very beat of life.”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—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 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Echo of the Soul: </a:t>
            </a:r>
          </a:p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The Sacredness of the </a:t>
            </a:r>
          </a:p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Human Body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 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B6765D-6EBC-41D6-AA52-530454239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61544"/>
            <a:ext cx="4648200" cy="572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07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4088B0-400B-41B6-BDE5-B980DB895C09}"/>
              </a:ext>
            </a:extLst>
          </p:cNvPr>
          <p:cNvSpPr/>
          <p:nvPr/>
        </p:nvSpPr>
        <p:spPr>
          <a:xfrm>
            <a:off x="1066800" y="152400"/>
            <a:ext cx="10058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being invited instead into a new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humility, </a:t>
            </a:r>
            <a:r>
              <a:rPr lang="en-US" sz="40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serve the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holy wisdom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that is already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stirring in the hearts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of people everywhere, the growing awareness of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earth’s interrelatedness and sacredness.”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9D7D8-4DC8-4924-80BD-B25439B21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429000"/>
            <a:ext cx="4191000" cy="314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24390BD-5C2D-4532-A073-D4A02FDDBEE6}"/>
              </a:ext>
            </a:extLst>
          </p:cNvPr>
          <p:cNvSpPr/>
          <p:nvPr/>
        </p:nvSpPr>
        <p:spPr>
          <a:xfrm>
            <a:off x="533400" y="15240"/>
            <a:ext cx="1158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…we need to find ways of sharing our intimate experiences of the Mystery, for we are one. </a:t>
            </a:r>
          </a:p>
          <a:p>
            <a:pPr algn="ctr"/>
            <a:r>
              <a:rPr lang="en-US" sz="36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through one another that we will know</a:t>
            </a:r>
          </a:p>
          <a:p>
            <a:pPr algn="ctr"/>
            <a:r>
              <a:rPr lang="en-US" sz="36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of the Life that flows within us all. </a:t>
            </a:r>
          </a:p>
          <a:p>
            <a:pPr algn="ctr"/>
            <a:r>
              <a:rPr lang="en-US" sz="36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through sharing our fragments of insight that we will come to a fuller picture of the</a:t>
            </a:r>
          </a:p>
          <a:p>
            <a:pPr algn="ctr"/>
            <a:r>
              <a:rPr lang="en-US" sz="3600" b="1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who is at the heart of each life.” 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947805-2826-4592-9FED-26478E9F0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886200"/>
            <a:ext cx="5465280" cy="33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48D5B49-C942-4061-B844-217FB4412164}"/>
              </a:ext>
            </a:extLst>
          </p:cNvPr>
          <p:cNvSpPr/>
          <p:nvPr/>
        </p:nvSpPr>
        <p:spPr>
          <a:xfrm>
            <a:off x="1645518" y="-118660"/>
            <a:ext cx="87366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C. Engaging in </a:t>
            </a:r>
          </a:p>
          <a:p>
            <a:pPr algn="ctr"/>
            <a:r>
              <a:rPr lang="en-NZ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Contemplative Dialogue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8DAFC7-7032-4F96-886C-D91E4CC708E9}"/>
              </a:ext>
            </a:extLst>
          </p:cNvPr>
          <p:cNvSpPr txBox="1"/>
          <p:nvPr/>
        </p:nvSpPr>
        <p:spPr>
          <a:xfrm>
            <a:off x="1809796" y="1820333"/>
            <a:ext cx="853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 Contemplative dialogue together we</a:t>
            </a:r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… 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ACEB0A-4CE2-4A56-8DDC-7D3BEF3E2E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753" y="2667000"/>
            <a:ext cx="5392214" cy="404416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417C523-8AC9-4E37-8CC6-6A6301F90087}"/>
              </a:ext>
            </a:extLst>
          </p:cNvPr>
          <p:cNvSpPr txBox="1"/>
          <p:nvPr/>
        </p:nvSpPr>
        <p:spPr>
          <a:xfrm>
            <a:off x="6836878" y="2551838"/>
            <a:ext cx="36457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Encourage curiosity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66DB0B-ABDC-4BBF-9188-DF4A26AD5D8F}"/>
              </a:ext>
            </a:extLst>
          </p:cNvPr>
          <p:cNvSpPr txBox="1"/>
          <p:nvPr/>
        </p:nvSpPr>
        <p:spPr>
          <a:xfrm>
            <a:off x="1802382" y="5983224"/>
            <a:ext cx="354853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Make connections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4C5472B-CD19-49E4-8F0C-E10DC54305D3}"/>
              </a:ext>
            </a:extLst>
          </p:cNvPr>
          <p:cNvSpPr txBox="1"/>
          <p:nvPr/>
        </p:nvSpPr>
        <p:spPr>
          <a:xfrm>
            <a:off x="7500471" y="5983225"/>
            <a:ext cx="25146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Seek Pattern</a:t>
            </a:r>
            <a:r>
              <a:rPr lang="en-N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6938BDA-46F7-4640-954C-E252A5C0C812}"/>
              </a:ext>
            </a:extLst>
          </p:cNvPr>
          <p:cNvSpPr txBox="1"/>
          <p:nvPr/>
        </p:nvSpPr>
        <p:spPr>
          <a:xfrm>
            <a:off x="1668518" y="2844226"/>
            <a:ext cx="30937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Build on insights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1D50FD-6ACA-4EFC-9AA8-0EAFB28AFE05}"/>
              </a:ext>
            </a:extLst>
          </p:cNvPr>
          <p:cNvSpPr txBox="1"/>
          <p:nvPr/>
        </p:nvSpPr>
        <p:spPr>
          <a:xfrm>
            <a:off x="1905000" y="152400"/>
            <a:ext cx="868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We need to </a:t>
            </a:r>
            <a:r>
              <a:rPr lang="en-N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evolve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communally at he </a:t>
            </a:r>
            <a:r>
              <a:rPr lang="en-N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level of consciousness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 It is an invitation to learn to transform the way we are together to </a:t>
            </a:r>
            <a:r>
              <a:rPr lang="en-N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evolve in our way of thinking, feeling, and loving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when we are in relationship communally</a:t>
            </a: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D5F143-7D13-4402-B64E-972AD16EE6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660384"/>
            <a:ext cx="8242506" cy="60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5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EED2B15-AC3A-4838-8A5B-7C7A65A51F28}"/>
              </a:ext>
            </a:extLst>
          </p:cNvPr>
          <p:cNvSpPr/>
          <p:nvPr/>
        </p:nvSpPr>
        <p:spPr>
          <a:xfrm>
            <a:off x="3048001" y="152400"/>
            <a:ext cx="5553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54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Inner Dispositions</a:t>
            </a:r>
            <a:endParaRPr lang="en-US" sz="54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AD306E-3758-4DD8-8908-3F1797F407C6}"/>
              </a:ext>
            </a:extLst>
          </p:cNvPr>
          <p:cNvSpPr txBox="1"/>
          <p:nvPr/>
        </p:nvSpPr>
        <p:spPr>
          <a:xfrm>
            <a:off x="2743200" y="991106"/>
            <a:ext cx="6705600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Open Mind 	(commitment to truth)</a:t>
            </a:r>
          </a:p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		see with fresh eyes</a:t>
            </a:r>
          </a:p>
          <a:p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Open Heart 	(commitment to love)</a:t>
            </a:r>
          </a:p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		walk in the shoes of the other</a:t>
            </a:r>
          </a:p>
          <a:p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Open Will 	(commitment to courage)</a:t>
            </a:r>
          </a:p>
          <a:p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		let go of fear, new will come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C10C95-0ABD-4A4E-87A8-F87667B60362}"/>
              </a:ext>
            </a:extLst>
          </p:cNvPr>
          <p:cNvSpPr txBox="1"/>
          <p:nvPr/>
        </p:nvSpPr>
        <p:spPr>
          <a:xfrm>
            <a:off x="533400" y="387071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Three Voices</a:t>
            </a:r>
          </a:p>
          <a:p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 </a:t>
            </a:r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Voice of Judgment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…stifles creativity</a:t>
            </a:r>
          </a:p>
          <a:p>
            <a:pPr algn="ctr"/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Voice of Cynicism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… only my way of thinking and doing</a:t>
            </a:r>
          </a:p>
          <a:p>
            <a:pPr algn="ctr"/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Voice of Fear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… cannot let go, so new can come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294FCE-682C-41BC-8F36-C730120CFAA1}"/>
              </a:ext>
            </a:extLst>
          </p:cNvPr>
          <p:cNvSpPr/>
          <p:nvPr/>
        </p:nvSpPr>
        <p:spPr>
          <a:xfrm>
            <a:off x="2159666" y="228600"/>
            <a:ext cx="787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2">
                    <a:lumMod val="75000"/>
                  </a:schemeClr>
                </a:solidFill>
              </a:rPr>
              <a:t>Contemplative Dialogue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63D70C-C553-45FF-97F0-AE817ACC9E79}"/>
              </a:ext>
            </a:extLst>
          </p:cNvPr>
          <p:cNvSpPr txBox="1"/>
          <p:nvPr/>
        </p:nvSpPr>
        <p:spPr>
          <a:xfrm>
            <a:off x="533400" y="1402449"/>
            <a:ext cx="60198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makes this different from other experiences of dialogue?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05C5D4-DBBA-4B95-81E3-B863C689014E}"/>
              </a:ext>
            </a:extLst>
          </p:cNvPr>
          <p:cNvSpPr txBox="1"/>
          <p:nvPr/>
        </p:nvSpPr>
        <p:spPr>
          <a:xfrm>
            <a:off x="6858000" y="2574763"/>
            <a:ext cx="4724400" cy="31700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Suggestions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for the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Practice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of Contemplative Dialogue…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1C686F-4AEE-496A-9783-8D78D050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" y="3124200"/>
            <a:ext cx="5410200" cy="2896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0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AB9861-C65C-44B1-BC6B-5C6F6A15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4801"/>
            <a:ext cx="6572250" cy="604837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039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B4443A-EE89-4C51-8D73-FCC2DC20054F}"/>
              </a:ext>
            </a:extLst>
          </p:cNvPr>
          <p:cNvSpPr txBox="1"/>
          <p:nvPr/>
        </p:nvSpPr>
        <p:spPr>
          <a:xfrm flipH="1">
            <a:off x="304800" y="170527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Contemplative Dialogue is a meaningful conversation in a group that is rooted in listening.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83A609-8667-43C0-AA6F-D61F089496EB}"/>
              </a:ext>
            </a:extLst>
          </p:cNvPr>
          <p:cNvSpPr txBox="1"/>
          <p:nvPr/>
        </p:nvSpPr>
        <p:spPr>
          <a:xfrm>
            <a:off x="2590800" y="3733800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listen deeply to learn what ‘WE’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think and we listen for new possibilities to arise.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2751B7-D052-4574-9086-2481858D3B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304800"/>
            <a:ext cx="3917566" cy="50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FDC80F-18D7-4BFF-8F47-A744E3D57A8A}"/>
              </a:ext>
            </a:extLst>
          </p:cNvPr>
          <p:cNvSpPr txBox="1"/>
          <p:nvPr/>
        </p:nvSpPr>
        <p:spPr>
          <a:xfrm flipH="1">
            <a:off x="533400" y="228600"/>
            <a:ext cx="99821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enter the dialogue as a community of equals using three skills…</a:t>
            </a:r>
          </a:p>
          <a:p>
            <a:pPr algn="ctr"/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742950" indent="-742950">
              <a:buAutoNum type="arabicPeriod"/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Contemplatively Listening.</a:t>
            </a:r>
          </a:p>
          <a:p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2. Contemplatively Speaking . </a:t>
            </a:r>
          </a:p>
          <a:p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3. Intentionally creating a ‘WE’ communal space among us by listening to and building on one another’s wisdom.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C715CB-8F05-4150-AFEB-942E397197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1066800"/>
            <a:ext cx="2286001" cy="86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F3A54DC-F273-4CEA-89BA-32C8079EF06D}"/>
              </a:ext>
            </a:extLst>
          </p:cNvPr>
          <p:cNvSpPr/>
          <p:nvPr/>
        </p:nvSpPr>
        <p:spPr>
          <a:xfrm>
            <a:off x="1568158" y="152400"/>
            <a:ext cx="9055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Evolutionary Consciousness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4B20E1-32AE-43AB-8F4B-49CD7117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1310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725F27-C9A1-4BD1-B376-7EB36E5185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451" y="1905000"/>
            <a:ext cx="6156349" cy="458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C8F1426-6E40-4A0E-BF0B-77C5CC3B08C2}"/>
              </a:ext>
            </a:extLst>
          </p:cNvPr>
          <p:cNvSpPr/>
          <p:nvPr/>
        </p:nvSpPr>
        <p:spPr>
          <a:xfrm>
            <a:off x="2911451" y="76200"/>
            <a:ext cx="58737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What is Doris Klein </a:t>
            </a:r>
          </a:p>
          <a:p>
            <a:pPr algn="ctr"/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revealing in her art </a:t>
            </a:r>
          </a:p>
          <a:p>
            <a:pPr algn="ctr"/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about Contemplative Dialogue?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3EDBBF-9427-46CF-A2D1-E4EBC305B45E}"/>
              </a:ext>
            </a:extLst>
          </p:cNvPr>
          <p:cNvSpPr txBox="1"/>
          <p:nvPr/>
        </p:nvSpPr>
        <p:spPr>
          <a:xfrm flipH="1">
            <a:off x="571500" y="152400"/>
            <a:ext cx="11049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en-N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During Contemplative Dialogue</a:t>
            </a:r>
            <a:r>
              <a:rPr lang="en-NZ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endParaRPr lang="en-NZ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Speak briefly using an economy of words</a:t>
            </a:r>
          </a:p>
          <a:p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Share the distilled version of your thoughts </a:t>
            </a:r>
          </a:p>
          <a:p>
            <a:r>
              <a:rPr lang="en-N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		in a few sentences – only what matters</a:t>
            </a:r>
          </a:p>
          <a:p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Speak slowly from an inner attitude of quiet contemplation.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Speak to the centre – to the WE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and look at the person who is speaking</a:t>
            </a:r>
          </a:p>
        </p:txBody>
      </p:sp>
    </p:spTree>
    <p:extLst>
      <p:ext uri="{BB962C8B-B14F-4D97-AF65-F5344CB8AC3E}">
        <p14:creationId xmlns:p14="http://schemas.microsoft.com/office/powerpoint/2010/main" val="37850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4148AC4-8EBF-4502-BC6A-4F14B5B70FB2}"/>
              </a:ext>
            </a:extLst>
          </p:cNvPr>
          <p:cNvSpPr/>
          <p:nvPr/>
        </p:nvSpPr>
        <p:spPr>
          <a:xfrm>
            <a:off x="914400" y="838200"/>
            <a:ext cx="9448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without thinking about what we will say. Let your thoughts emerge from the silence.</a:t>
            </a:r>
          </a:p>
          <a:p>
            <a:endParaRPr lang="en-NZ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dirty="0">
                <a:latin typeface="Comic Sans MS" panose="030F0702030302020204" pitchFamily="66" charset="0"/>
              </a:rPr>
              <a:t>Avoid sharing past knowledge, quoting something, giving an automatic response or using long and involved patterns of thought.</a:t>
            </a:r>
          </a:p>
          <a:p>
            <a:endParaRPr lang="en-NZ" sz="3200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Keep a spacious hospitality so we can explore differences.</a:t>
            </a:r>
          </a:p>
        </p:txBody>
      </p:sp>
    </p:spTree>
    <p:extLst>
      <p:ext uri="{BB962C8B-B14F-4D97-AF65-F5344CB8AC3E}">
        <p14:creationId xmlns:p14="http://schemas.microsoft.com/office/powerpoint/2010/main" val="14335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AB4804-41FB-405A-A4E9-4E9AD4946937}"/>
              </a:ext>
            </a:extLst>
          </p:cNvPr>
          <p:cNvSpPr txBox="1"/>
          <p:nvPr/>
        </p:nvSpPr>
        <p:spPr>
          <a:xfrm>
            <a:off x="231649" y="228600"/>
            <a:ext cx="5638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‘Listen, we shape ourselves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fit the world and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by the world are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shaped again.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visible and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Invisible working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together in common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cause to produce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the miraculous.’ </a:t>
            </a:r>
          </a:p>
          <a:p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David Whyte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6E0327-6917-491D-ADC7-C6B0AD9CAE22}"/>
              </a:ext>
            </a:extLst>
          </p:cNvPr>
          <p:cNvSpPr txBox="1"/>
          <p:nvPr/>
        </p:nvSpPr>
        <p:spPr>
          <a:xfrm flipH="1">
            <a:off x="5486400" y="4475917"/>
            <a:ext cx="5791843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How is our 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world shaping 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us as Christians today?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49E101-D96E-477B-AE56-C9C693C0F0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228600"/>
            <a:ext cx="2895600" cy="386079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67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00"/>
            <a:ext cx="9144000" cy="6829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6337" y="570387"/>
            <a:ext cx="46362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565349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/>
              </a:rPr>
              <a:t>Let Me Hear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1" y="5226326"/>
            <a:ext cx="8428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orbel"/>
              </a:rPr>
              <a:t>© John Philip Newell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Corbel"/>
              </a:rPr>
              <a:t>2006</a:t>
            </a:r>
          </a:p>
        </p:txBody>
      </p:sp>
      <p:pic>
        <p:nvPicPr>
          <p:cNvPr id="4" name="04 Chant_ Let Me Hea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2608" y="58264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3149" y="238367"/>
            <a:ext cx="5072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3756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0749" y="2905367"/>
            <a:ext cx="50729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21085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1" y="3160158"/>
            <a:ext cx="4846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25927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339" y="0"/>
            <a:ext cx="93626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4627" y="177406"/>
            <a:ext cx="4783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44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02" y="152400"/>
            <a:ext cx="8812797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‘</a:t>
            </a:r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Our role is no longer to merely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ease the suffering,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bind up the wounds,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and feed the hungry,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but through every form and effort to </a:t>
            </a:r>
          </a:p>
          <a:p>
            <a:pPr algn="ctr"/>
            <a:r>
              <a:rPr lang="en-N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‘raise the power of love upward’ </a:t>
            </a:r>
          </a:p>
          <a:p>
            <a:pPr algn="ctr"/>
            <a:r>
              <a:rPr lang="en-N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to the next stage of </a:t>
            </a:r>
          </a:p>
          <a:p>
            <a:pPr algn="ctr"/>
            <a:r>
              <a:rPr lang="en-N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consciousness.’</a:t>
            </a:r>
          </a:p>
          <a:p>
            <a:pPr algn="ctr"/>
            <a:endParaRPr lang="en-N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algn="ctr"/>
            <a:r>
              <a:rPr lang="en-N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Teilhard de Chardin</a:t>
            </a:r>
          </a:p>
        </p:txBody>
      </p:sp>
    </p:spTree>
    <p:extLst>
      <p:ext uri="{BB962C8B-B14F-4D97-AF65-F5344CB8AC3E}">
        <p14:creationId xmlns:p14="http://schemas.microsoft.com/office/powerpoint/2010/main" val="2393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4628" y="116446"/>
            <a:ext cx="4783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24190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5547" y="3060086"/>
            <a:ext cx="4783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Let me hear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What you will speak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I turn to You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 my heart.</a:t>
            </a:r>
          </a:p>
        </p:txBody>
      </p:sp>
    </p:spTree>
    <p:extLst>
      <p:ext uri="{BB962C8B-B14F-4D97-AF65-F5344CB8AC3E}">
        <p14:creationId xmlns:p14="http://schemas.microsoft.com/office/powerpoint/2010/main" val="11615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5667A1-927C-421F-A39E-4DAA62DA10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16" y="189122"/>
            <a:ext cx="11804168" cy="633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C1431F-B53A-41BC-AA5D-A325501B68EC}"/>
              </a:ext>
            </a:extLst>
          </p:cNvPr>
          <p:cNvSpPr txBox="1"/>
          <p:nvPr/>
        </p:nvSpPr>
        <p:spPr>
          <a:xfrm>
            <a:off x="1447800" y="189122"/>
            <a:ext cx="9067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One Soul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we sit in a circle and grow still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energy of the Spirit fills us.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Until we surrender to silence,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stay  on the choppy surface of the mind.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As the breath grows quiet,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go behind thought, beneath confusion, 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fear and doubt.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When we sit here in a circle and share truth,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mystery of speech and listening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transforms our separate energies into one being –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Present and Fulfilled.</a:t>
            </a:r>
            <a:endParaRPr lang="en-US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0AA9623-D7C1-4D4C-8296-92238EE8BE83}"/>
              </a:ext>
            </a:extLst>
          </p:cNvPr>
          <p:cNvSpPr/>
          <p:nvPr/>
        </p:nvSpPr>
        <p:spPr>
          <a:xfrm>
            <a:off x="968635" y="153253"/>
            <a:ext cx="10254730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How might you in your Mission 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grow in </a:t>
            </a:r>
            <a:r>
              <a:rPr lang="en-US" sz="5400" b="1" i="1" cap="none" spc="0" dirty="0">
                <a:ln/>
                <a:solidFill>
                  <a:srgbClr val="FF0000"/>
                </a:solidFill>
                <a:effectLst/>
              </a:rPr>
              <a:t>inclusivity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in response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to the call of the Gospel?</a:t>
            </a:r>
          </a:p>
          <a:p>
            <a:pPr algn="ctr"/>
            <a:endParaRPr lang="en-US" sz="54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What are We… </a:t>
            </a:r>
          </a:p>
          <a:p>
            <a:pPr algn="ctr"/>
            <a:r>
              <a:rPr lang="en-US" sz="5400" b="1" i="1" dirty="0">
                <a:ln/>
                <a:solidFill>
                  <a:srgbClr val="FF0000"/>
                </a:solidFill>
              </a:rPr>
              <a:t>saying,  feeling</a:t>
            </a:r>
          </a:p>
          <a:p>
            <a:pPr algn="ctr"/>
            <a:r>
              <a:rPr lang="en-US" sz="5400" b="1" i="1" dirty="0">
                <a:ln/>
                <a:solidFill>
                  <a:srgbClr val="FF0000"/>
                </a:solidFill>
              </a:rPr>
              <a:t>about inclusivity? 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60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0DC7E5-DC0A-4DCF-A765-FC8F8022A143}"/>
              </a:ext>
            </a:extLst>
          </p:cNvPr>
          <p:cNvSpPr txBox="1"/>
          <p:nvPr/>
        </p:nvSpPr>
        <p:spPr>
          <a:xfrm>
            <a:off x="609600" y="257720"/>
            <a:ext cx="3886200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First Tier Consciousness…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E6B230-9449-4EF1-935F-38515E6D320E}"/>
              </a:ext>
            </a:extLst>
          </p:cNvPr>
          <p:cNvSpPr txBox="1"/>
          <p:nvPr/>
        </p:nvSpPr>
        <p:spPr>
          <a:xfrm>
            <a:off x="6934200" y="2663328"/>
            <a:ext cx="4267200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Second Tier Consciousness…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64FB7B-3E75-4AEF-B6DD-65ABC98B4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2" y="2206723"/>
            <a:ext cx="4267200" cy="42672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8F15AC-88CA-48F2-8FE3-92604425F8D1}"/>
              </a:ext>
            </a:extLst>
          </p:cNvPr>
          <p:cNvSpPr txBox="1"/>
          <p:nvPr/>
        </p:nvSpPr>
        <p:spPr>
          <a:xfrm>
            <a:off x="5105400" y="4109878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Desire for and vision of interconnectedness, a willingness to discriminate through dialogue and can allow room for other ways of perceiving and acting</a:t>
            </a:r>
            <a:r>
              <a:rPr lang="en-US" sz="3600" b="1" dirty="0">
                <a:latin typeface="Baskerville Old Face" panose="02020602080505020303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65DA-0A63-480D-BA79-F55E13EDBBB0}"/>
              </a:ext>
            </a:extLst>
          </p:cNvPr>
          <p:cNvSpPr txBox="1"/>
          <p:nvPr/>
        </p:nvSpPr>
        <p:spPr>
          <a:xfrm flipH="1">
            <a:off x="6477000" y="138988"/>
            <a:ext cx="472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Believe that their values, perceptions and judgments are the only correct ones.</a:t>
            </a:r>
          </a:p>
        </p:txBody>
      </p:sp>
    </p:spTree>
    <p:extLst>
      <p:ext uri="{BB962C8B-B14F-4D97-AF65-F5344CB8AC3E}">
        <p14:creationId xmlns:p14="http://schemas.microsoft.com/office/powerpoint/2010/main" val="35505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576" y="1066800"/>
            <a:ext cx="10444847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N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</a:t>
            </a:r>
            <a:r>
              <a:rPr lang="en-N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A cosmological awareness of the evolutionary</a:t>
            </a:r>
          </a:p>
          <a:p>
            <a:r>
              <a:rPr lang="en-N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significance of the 14 billion year Universe Story.</a:t>
            </a:r>
          </a:p>
          <a:p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A deepening capacity for 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contemplative consciousness</a:t>
            </a:r>
          </a:p>
          <a:p>
            <a:pPr algn="ctr"/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that transcends and includes the rational </a:t>
            </a:r>
          </a:p>
          <a:p>
            <a:pPr algn="ctr"/>
            <a:endParaRPr lang="en-N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N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An ongoing integration of science and spirituality.</a:t>
            </a:r>
          </a:p>
          <a:p>
            <a:endParaRPr lang="en-N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228600"/>
            <a:ext cx="64008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NZ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A New Stage of Consciousness</a:t>
            </a:r>
          </a:p>
          <a:p>
            <a:pPr algn="ctr"/>
            <a:r>
              <a:rPr lang="en-NZ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– Integral Consciousness</a:t>
            </a:r>
          </a:p>
        </p:txBody>
      </p:sp>
    </p:spTree>
    <p:extLst>
      <p:ext uri="{BB962C8B-B14F-4D97-AF65-F5344CB8AC3E}">
        <p14:creationId xmlns:p14="http://schemas.microsoft.com/office/powerpoint/2010/main" val="29603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250253E-FFFA-4CF9-B582-0EE13ED9B3E3}"/>
              </a:ext>
            </a:extLst>
          </p:cNvPr>
          <p:cNvSpPr/>
          <p:nvPr/>
        </p:nvSpPr>
        <p:spPr>
          <a:xfrm>
            <a:off x="1676400" y="152400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N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</a:t>
            </a:r>
            <a:r>
              <a:rPr lang="en-NZ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A movement from individualism to communion – from I to We.</a:t>
            </a:r>
          </a:p>
          <a:p>
            <a:endParaRPr lang="en-NZ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endParaRPr lang="en-N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N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A vision of a global economy and governance that care about </a:t>
            </a:r>
          </a:p>
          <a:p>
            <a:pPr algn="ctr"/>
            <a:r>
              <a:rPr lang="en-N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the </a:t>
            </a:r>
            <a:r>
              <a:rPr lang="en-N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common good </a:t>
            </a:r>
            <a:r>
              <a:rPr lang="en-N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of all, especially those most in need.</a:t>
            </a:r>
          </a:p>
          <a:p>
            <a:r>
              <a:rPr lang="en-N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                                         </a:t>
            </a:r>
            <a:r>
              <a:rPr lang="en-N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ylium" panose="02000000000000000000" pitchFamily="2" charset="0"/>
              </a:rPr>
              <a:t>Liz Sweeney SSJ</a:t>
            </a:r>
            <a:endParaRPr lang="en-N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yl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C000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1707</Words>
  <Application>Microsoft Macintosh PowerPoint</Application>
  <PresentationFormat>Custom</PresentationFormat>
  <Paragraphs>399</Paragraphs>
  <Slides>64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Slipstream</vt:lpstr>
      <vt:lpstr>1_Slipstream</vt:lpstr>
      <vt:lpstr>2_Slipstream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Sisters of Saint Joseph</dc:creator>
  <cp:lastModifiedBy>Sandra Marta</cp:lastModifiedBy>
  <cp:revision>78</cp:revision>
  <dcterms:created xsi:type="dcterms:W3CDTF">2017-02-07T01:31:55Z</dcterms:created>
  <dcterms:modified xsi:type="dcterms:W3CDTF">2019-05-21T01:46:39Z</dcterms:modified>
</cp:coreProperties>
</file>