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3" r:id="rId2"/>
    <p:sldId id="278" r:id="rId3"/>
    <p:sldId id="279" r:id="rId4"/>
    <p:sldId id="280" r:id="rId5"/>
    <p:sldId id="288" r:id="rId6"/>
    <p:sldId id="289" r:id="rId7"/>
    <p:sldId id="290" r:id="rId8"/>
    <p:sldId id="265" r:id="rId9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81" cy="497199"/>
          </a:xfrm>
          <a:prstGeom prst="rect">
            <a:avLst/>
          </a:prstGeom>
        </p:spPr>
        <p:txBody>
          <a:bodyPr vert="horz" lIns="90471" tIns="45235" rIns="90471" bIns="45235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714" y="0"/>
            <a:ext cx="2945981" cy="497199"/>
          </a:xfrm>
          <a:prstGeom prst="rect">
            <a:avLst/>
          </a:prstGeom>
        </p:spPr>
        <p:txBody>
          <a:bodyPr vert="horz" lIns="90471" tIns="45235" rIns="90471" bIns="45235" rtlCol="0"/>
          <a:lstStyle>
            <a:lvl1pPr algn="r">
              <a:defRPr sz="1200"/>
            </a:lvl1pPr>
          </a:lstStyle>
          <a:p>
            <a:fld id="{D8A3F7E1-2BFE-4069-8D6F-CCB81C3E0B97}" type="datetimeFigureOut">
              <a:rPr lang="en-AU" smtClean="0"/>
              <a:t>9/05/2019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040"/>
            <a:ext cx="2945981" cy="497199"/>
          </a:xfrm>
          <a:prstGeom prst="rect">
            <a:avLst/>
          </a:prstGeom>
        </p:spPr>
        <p:txBody>
          <a:bodyPr vert="horz" lIns="90471" tIns="45235" rIns="90471" bIns="45235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714" y="9431040"/>
            <a:ext cx="2945981" cy="497199"/>
          </a:xfrm>
          <a:prstGeom prst="rect">
            <a:avLst/>
          </a:prstGeom>
        </p:spPr>
        <p:txBody>
          <a:bodyPr vert="horz" lIns="90471" tIns="45235" rIns="90471" bIns="45235" rtlCol="0" anchor="b"/>
          <a:lstStyle>
            <a:lvl1pPr algn="r">
              <a:defRPr sz="1200"/>
            </a:lvl1pPr>
          </a:lstStyle>
          <a:p>
            <a:fld id="{E5E9EED2-522A-43CC-A23D-D0ACBCE557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8804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81" cy="497199"/>
          </a:xfrm>
          <a:prstGeom prst="rect">
            <a:avLst/>
          </a:prstGeom>
        </p:spPr>
        <p:txBody>
          <a:bodyPr vert="horz" lIns="90471" tIns="45235" rIns="90471" bIns="45235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714" y="0"/>
            <a:ext cx="2945981" cy="497199"/>
          </a:xfrm>
          <a:prstGeom prst="rect">
            <a:avLst/>
          </a:prstGeom>
        </p:spPr>
        <p:txBody>
          <a:bodyPr vert="horz" lIns="90471" tIns="45235" rIns="90471" bIns="45235" rtlCol="0"/>
          <a:lstStyle>
            <a:lvl1pPr algn="r">
              <a:defRPr sz="1200"/>
            </a:lvl1pPr>
          </a:lstStyle>
          <a:p>
            <a:fld id="{38275D8A-8DBC-4DE4-B39E-B71F948EFDF8}" type="datetimeFigureOut">
              <a:rPr lang="en-AU" smtClean="0"/>
              <a:t>9/05/2019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71" tIns="45235" rIns="90471" bIns="45235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083" y="4717094"/>
            <a:ext cx="5439097" cy="4468494"/>
          </a:xfrm>
          <a:prstGeom prst="rect">
            <a:avLst/>
          </a:prstGeom>
        </p:spPr>
        <p:txBody>
          <a:bodyPr vert="horz" lIns="90471" tIns="45235" rIns="90471" bIns="4523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040"/>
            <a:ext cx="2945981" cy="497199"/>
          </a:xfrm>
          <a:prstGeom prst="rect">
            <a:avLst/>
          </a:prstGeom>
        </p:spPr>
        <p:txBody>
          <a:bodyPr vert="horz" lIns="90471" tIns="45235" rIns="90471" bIns="45235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714" y="9431040"/>
            <a:ext cx="2945981" cy="497199"/>
          </a:xfrm>
          <a:prstGeom prst="rect">
            <a:avLst/>
          </a:prstGeom>
        </p:spPr>
        <p:txBody>
          <a:bodyPr vert="horz" lIns="90471" tIns="45235" rIns="90471" bIns="45235" rtlCol="0" anchor="b"/>
          <a:lstStyle>
            <a:lvl1pPr algn="r">
              <a:defRPr sz="1200"/>
            </a:lvl1pPr>
          </a:lstStyle>
          <a:p>
            <a:fld id="{7C551E64-C7E8-46D6-8E36-6855D3ED026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7435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51E64-C7E8-46D6-8E36-6855D3ED026C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4705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51E64-C7E8-46D6-8E36-6855D3ED026C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1783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51E64-C7E8-46D6-8E36-6855D3ED026C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1783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51E64-C7E8-46D6-8E36-6855D3ED026C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17838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51E64-C7E8-46D6-8E36-6855D3ED026C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1783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51E64-C7E8-46D6-8E36-6855D3ED026C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17838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51E64-C7E8-46D6-8E36-6855D3ED026C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1783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51E64-C7E8-46D6-8E36-6855D3ED026C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4705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B6B6-DAD8-4AA1-9D97-798358ADA4A0}" type="datetimeFigureOut">
              <a:rPr lang="en-AU" smtClean="0"/>
              <a:t>9/05/2019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E089-2315-4225-A8C4-0D9EB98F3E5C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4" descr="C:\Users\BFF\Downloads\CODDOCS_6941802_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27170"/>
            <a:ext cx="1800200" cy="1272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6980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B6B6-DAD8-4AA1-9D97-798358ADA4A0}" type="datetimeFigureOut">
              <a:rPr lang="en-AU" smtClean="0"/>
              <a:t>9/05/2019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E089-2315-4225-A8C4-0D9EB98F3E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4391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B6B6-DAD8-4AA1-9D97-798358ADA4A0}" type="datetimeFigureOut">
              <a:rPr lang="en-AU" smtClean="0"/>
              <a:t>9/05/2019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E089-2315-4225-A8C4-0D9EB98F3E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462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B6B6-DAD8-4AA1-9D97-798358ADA4A0}" type="datetimeFigureOut">
              <a:rPr lang="en-AU" smtClean="0"/>
              <a:t>9/05/2019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E089-2315-4225-A8C4-0D9EB98F3E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167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B6B6-DAD8-4AA1-9D97-798358ADA4A0}" type="datetimeFigureOut">
              <a:rPr lang="en-AU" smtClean="0"/>
              <a:t>9/05/2019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E089-2315-4225-A8C4-0D9EB98F3E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180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B6B6-DAD8-4AA1-9D97-798358ADA4A0}" type="datetimeFigureOut">
              <a:rPr lang="en-AU" smtClean="0"/>
              <a:t>9/05/2019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E089-2315-4225-A8C4-0D9EB98F3E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4333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B6B6-DAD8-4AA1-9D97-798358ADA4A0}" type="datetimeFigureOut">
              <a:rPr lang="en-AU" smtClean="0"/>
              <a:t>9/05/2019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E089-2315-4225-A8C4-0D9EB98F3E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878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B6B6-DAD8-4AA1-9D97-798358ADA4A0}" type="datetimeFigureOut">
              <a:rPr lang="en-AU" smtClean="0"/>
              <a:t>9/05/2019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E089-2315-4225-A8C4-0D9EB98F3E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5234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B6B6-DAD8-4AA1-9D97-798358ADA4A0}" type="datetimeFigureOut">
              <a:rPr lang="en-AU" smtClean="0"/>
              <a:t>9/05/2019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E089-2315-4225-A8C4-0D9EB98F3E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627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B6B6-DAD8-4AA1-9D97-798358ADA4A0}" type="datetimeFigureOut">
              <a:rPr lang="en-AU" smtClean="0"/>
              <a:t>9/05/2019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E089-2315-4225-A8C4-0D9EB98F3E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5377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B6B6-DAD8-4AA1-9D97-798358ADA4A0}" type="datetimeFigureOut">
              <a:rPr lang="en-AU" smtClean="0"/>
              <a:t>9/05/2019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E089-2315-4225-A8C4-0D9EB98F3E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8984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6B6B6-DAD8-4AA1-9D97-798358ADA4A0}" type="datetimeFigureOut">
              <a:rPr lang="en-AU" smtClean="0"/>
              <a:t>9/05/2019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5E089-2315-4225-A8C4-0D9EB98F3E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9391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en-AU" sz="3200" b="1" dirty="0" smtClean="0">
                <a:solidFill>
                  <a:srgbClr val="006C31"/>
                </a:solidFill>
              </a:rPr>
              <a:t>Key measures</a:t>
            </a:r>
            <a:endParaRPr lang="en-AU" sz="3200" b="1" dirty="0">
              <a:solidFill>
                <a:srgbClr val="006C3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800" dirty="0" smtClean="0"/>
              <a:t>TABLE WITH SECTIONS</a:t>
            </a:r>
            <a:endParaRPr lang="en-A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980729"/>
            <a:ext cx="7772400" cy="26197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b="1" dirty="0" smtClean="0">
                <a:solidFill>
                  <a:schemeClr val="bg1"/>
                </a:solidFill>
              </a:rPr>
              <a:t>MISSION</a:t>
            </a:r>
          </a:p>
          <a:p>
            <a:r>
              <a:rPr lang="en-AU" b="1" dirty="0" smtClean="0">
                <a:solidFill>
                  <a:schemeClr val="bg1"/>
                </a:solidFill>
              </a:rPr>
              <a:t>ONE HEART MANY VOICES</a:t>
            </a:r>
            <a:r>
              <a:rPr lang="en-AU" dirty="0" smtClean="0">
                <a:solidFill>
                  <a:schemeClr val="bg1"/>
                </a:solidFill>
              </a:rPr>
              <a:t/>
            </a:r>
            <a:br>
              <a:rPr lang="en-AU" dirty="0" smtClean="0">
                <a:solidFill>
                  <a:schemeClr val="bg1"/>
                </a:solidFill>
              </a:rPr>
            </a:br>
            <a:r>
              <a:rPr lang="en-AU" b="1" dirty="0" smtClean="0">
                <a:solidFill>
                  <a:schemeClr val="bg1"/>
                </a:solidFill>
              </a:rPr>
              <a:t>SYDNEY – 13-15 MAY 2019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371600" y="3717032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AU" b="1" dirty="0" smtClean="0">
                <a:solidFill>
                  <a:schemeClr val="bg1"/>
                </a:solidFill>
              </a:rPr>
              <a:t>CARROLL &amp; O’DEA SEMINAR PARTICIPATION– </a:t>
            </a:r>
            <a:br>
              <a:rPr lang="en-AU" b="1" dirty="0" smtClean="0">
                <a:solidFill>
                  <a:schemeClr val="bg1"/>
                </a:solidFill>
              </a:rPr>
            </a:br>
            <a:r>
              <a:rPr lang="en-AU" b="1" dirty="0" smtClean="0">
                <a:solidFill>
                  <a:schemeClr val="bg1"/>
                </a:solidFill>
              </a:rPr>
              <a:t>ON MONDAY 13 MAY 2019</a:t>
            </a:r>
            <a:r>
              <a:rPr lang="en-AU" dirty="0" smtClean="0">
                <a:solidFill>
                  <a:schemeClr val="bg1"/>
                </a:solidFill>
              </a:rPr>
              <a:t/>
            </a:r>
            <a:br>
              <a:rPr lang="en-AU" dirty="0" smtClean="0">
                <a:solidFill>
                  <a:schemeClr val="bg1"/>
                </a:solidFill>
              </a:rPr>
            </a:br>
            <a:r>
              <a:rPr lang="en-AU" b="1" dirty="0" smtClean="0">
                <a:solidFill>
                  <a:schemeClr val="bg1"/>
                </a:solidFill>
              </a:rPr>
              <a:t>GOOD GOVERNANCE FOR EFFECTIVE MISSION</a:t>
            </a:r>
            <a:endParaRPr lang="en-A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07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3200" b="1" dirty="0" smtClean="0">
                <a:solidFill>
                  <a:srgbClr val="006C31"/>
                </a:solidFill>
              </a:rPr>
              <a:t>Current Trends</a:t>
            </a:r>
            <a:endParaRPr lang="en-AU" sz="32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AU" sz="28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AutoNum type="alphaLcParenBoth"/>
            </a:pPr>
            <a:r>
              <a:rPr lang="en-AU" sz="2400" dirty="0" smtClean="0">
                <a:solidFill>
                  <a:schemeClr val="tx1"/>
                </a:solidFill>
              </a:rPr>
              <a:t>Improvement in not for profit sector</a:t>
            </a:r>
          </a:p>
          <a:p>
            <a:pPr marL="457200" indent="-457200" algn="l">
              <a:buAutoNum type="alphaLcParenBoth"/>
            </a:pPr>
            <a:r>
              <a:rPr lang="en-AU" sz="2400" dirty="0" smtClean="0">
                <a:solidFill>
                  <a:schemeClr val="tx1"/>
                </a:solidFill>
              </a:rPr>
              <a:t>Role of regulator</a:t>
            </a:r>
          </a:p>
          <a:p>
            <a:pPr marL="457200" indent="-457200" algn="l">
              <a:buAutoNum type="alphaLcParenBoth"/>
            </a:pPr>
            <a:r>
              <a:rPr lang="en-AU" sz="2400" dirty="0" smtClean="0">
                <a:solidFill>
                  <a:schemeClr val="tx1"/>
                </a:solidFill>
              </a:rPr>
              <a:t>Training</a:t>
            </a:r>
          </a:p>
          <a:p>
            <a:endParaRPr lang="en-AU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1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2680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3200" b="1" dirty="0" smtClean="0">
                <a:solidFill>
                  <a:srgbClr val="006C31"/>
                </a:solidFill>
              </a:rPr>
              <a:t>Communication</a:t>
            </a:r>
            <a:endParaRPr lang="en-AU" sz="32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AU" sz="28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AU" sz="2400" dirty="0" smtClean="0">
              <a:solidFill>
                <a:schemeClr val="tx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2</a:t>
            </a:r>
            <a:endParaRPr lang="en-AU" dirty="0"/>
          </a:p>
        </p:txBody>
      </p:sp>
      <p:pic>
        <p:nvPicPr>
          <p:cNvPr id="1029" name="Picture 5" descr="C:\Users\ELK\Pictures\Governance\1. business-commerce-agenda-boardroom-board-meeting-office_politics-haan165_lo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196752"/>
            <a:ext cx="5040560" cy="4284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463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3200" b="1" dirty="0" smtClean="0">
                <a:solidFill>
                  <a:srgbClr val="006C31"/>
                </a:solidFill>
              </a:rPr>
              <a:t>How important are structures?</a:t>
            </a:r>
            <a:endParaRPr lang="en-AU" sz="32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AU" sz="28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AutoNum type="alphaLcParenBoth"/>
            </a:pPr>
            <a:r>
              <a:rPr lang="en-AU" sz="2400" dirty="0" smtClean="0">
                <a:solidFill>
                  <a:schemeClr val="tx1"/>
                </a:solidFill>
              </a:rPr>
              <a:t>Which entity to use?</a:t>
            </a:r>
          </a:p>
          <a:p>
            <a:pPr marL="457200" indent="-457200" algn="l">
              <a:buAutoNum type="alphaLcParenBoth"/>
            </a:pPr>
            <a:r>
              <a:rPr lang="en-AU" sz="2400" dirty="0" smtClean="0">
                <a:solidFill>
                  <a:schemeClr val="tx1"/>
                </a:solidFill>
              </a:rPr>
              <a:t>Companies limited by guarantee</a:t>
            </a:r>
          </a:p>
          <a:p>
            <a:pPr marL="457200" indent="-457200" algn="l">
              <a:buAutoNum type="alphaLcParenBoth"/>
            </a:pPr>
            <a:r>
              <a:rPr lang="en-AU" sz="2400" dirty="0" smtClean="0">
                <a:solidFill>
                  <a:schemeClr val="tx1"/>
                </a:solidFill>
              </a:rPr>
              <a:t>Public </a:t>
            </a:r>
            <a:r>
              <a:rPr lang="en-AU" sz="2400" dirty="0" err="1" smtClean="0">
                <a:solidFill>
                  <a:schemeClr val="tx1"/>
                </a:solidFill>
              </a:rPr>
              <a:t>juridic</a:t>
            </a:r>
            <a:r>
              <a:rPr lang="en-AU" sz="2400" dirty="0" smtClean="0">
                <a:solidFill>
                  <a:schemeClr val="tx1"/>
                </a:solidFill>
              </a:rPr>
              <a:t> persons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3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3463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3200" b="1" dirty="0">
                <a:solidFill>
                  <a:srgbClr val="006C31"/>
                </a:solidFill>
              </a:rPr>
              <a:t>Mission ownership</a:t>
            </a:r>
            <a:endParaRPr lang="en-AU" sz="32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AU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4</a:t>
            </a:r>
            <a:endParaRPr lang="en-AU" dirty="0"/>
          </a:p>
        </p:txBody>
      </p:sp>
      <p:pic>
        <p:nvPicPr>
          <p:cNvPr id="7" name="Picture 3" descr="C:\Users\ELK\Pictures\Governance\istockphoto-479170940-1024x102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628800"/>
            <a:ext cx="3600400" cy="3600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743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3200" b="1" dirty="0">
                <a:solidFill>
                  <a:srgbClr val="006C31"/>
                </a:solidFill>
              </a:rPr>
              <a:t>Constitution</a:t>
            </a:r>
            <a:endParaRPr lang="en-AU" sz="32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AU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5</a:t>
            </a:r>
            <a:endParaRPr lang="en-AU" dirty="0"/>
          </a:p>
        </p:txBody>
      </p:sp>
      <p:pic>
        <p:nvPicPr>
          <p:cNvPr id="8" name="Picture 3" descr="C:\Users\ELK\Pictures\Governance\downloa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582" y="1628800"/>
            <a:ext cx="4032448" cy="3656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619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AU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6</a:t>
            </a:r>
            <a:endParaRPr lang="en-AU" dirty="0"/>
          </a:p>
        </p:txBody>
      </p:sp>
      <p:pic>
        <p:nvPicPr>
          <p:cNvPr id="7" name="Picture 2" descr="C:\Users\ELK\Pictures\Governance\Dealing-With-Difficult-Peop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08720"/>
            <a:ext cx="6667500" cy="401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39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en-AU" sz="3200" b="1" dirty="0" smtClean="0">
                <a:solidFill>
                  <a:srgbClr val="006C31"/>
                </a:solidFill>
              </a:rPr>
              <a:t>Key measures</a:t>
            </a:r>
            <a:endParaRPr lang="en-AU" sz="3200" b="1" dirty="0">
              <a:solidFill>
                <a:srgbClr val="006C3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800" dirty="0" smtClean="0"/>
              <a:t>TABLE WITH SECTIONS</a:t>
            </a:r>
            <a:endParaRPr lang="en-A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73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68</Words>
  <Application>Microsoft Office PowerPoint</Application>
  <PresentationFormat>On-screen Show (4:3)</PresentationFormat>
  <Paragraphs>32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Key measures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Key measures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V Edstein</dc:creator>
  <cp:lastModifiedBy>Danielle Achikian</cp:lastModifiedBy>
  <cp:revision>53</cp:revision>
  <cp:lastPrinted>2019-05-09T04:28:30Z</cp:lastPrinted>
  <dcterms:created xsi:type="dcterms:W3CDTF">2017-02-12T03:37:21Z</dcterms:created>
  <dcterms:modified xsi:type="dcterms:W3CDTF">2019-05-09T13:33:44Z</dcterms:modified>
</cp:coreProperties>
</file>